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9" r:id="rId2"/>
    <p:sldMasterId id="2147483671" r:id="rId3"/>
  </p:sldMasterIdLst>
  <p:notesMasterIdLst>
    <p:notesMasterId r:id="rId38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</p:sldIdLst>
  <p:sldSz cx="9144000" cy="5143500" type="screen16x9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2" roundtripDataSignature="AMtx7mgmFXiI406K3CFu9mXuATUVG/M4F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6C09"/>
    <a:srgbClr val="3F3F3F"/>
    <a:srgbClr val="0030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customschemas.google.com/relationships/presentationmetadata" Target="meta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8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0" name="Google Shape;23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37ab6677509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15" name="Google Shape;315;g37ab6677509_0_39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00" cy="39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6" name="Google Shape;316;g37ab6677509_0_39:notes"/>
          <p:cNvSpPr txBox="1">
            <a:spLocks noGrp="1"/>
          </p:cNvSpPr>
          <p:nvPr>
            <p:ph type="sldNum" idx="12"/>
          </p:nvPr>
        </p:nvSpPr>
        <p:spPr>
          <a:xfrm>
            <a:off x="3849688" y="9429750"/>
            <a:ext cx="29463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9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4" name="Google Shape;32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0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4" name="Google Shape;33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1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4" name="Google Shape;34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2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1" name="Google Shape;35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3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1" name="Google Shape;36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4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8" name="Google Shape;36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25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9" name="Google Shape;37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6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7" name="Google Shape;38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27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6" name="Google Shape;396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8" name="Google Shape;23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37b9f91b1fa_0_0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00" cy="39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6" name="Google Shape;406;g37b9f91b1f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200" cy="334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376d96533a6_0_9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00" cy="39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6" name="Google Shape;416;g376d96533a6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30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6" name="Google Shape;436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31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3" name="Google Shape;443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32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0" name="Google Shape;450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376cb1811b9_0_113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00" cy="39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0" name="Google Shape;460;g376cb1811b9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376d96533a6_0_1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00" cy="39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1" name="Google Shape;471;g376d96533a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15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9" name="Google Shape;47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98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6" name="Google Shape;486;p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56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94" name="Google Shape;494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8" name="Google Shape;24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3" name="Google Shape;503;p57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4" name="Google Shape;504;p57:notes"/>
          <p:cNvSpPr txBox="1">
            <a:spLocks noGrp="1"/>
          </p:cNvSpPr>
          <p:nvPr>
            <p:ph type="sldNum" idx="12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30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9" name="Google Shape;519;p58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0" name="Google Shape;520;p58:notes"/>
          <p:cNvSpPr txBox="1">
            <a:spLocks noGrp="1"/>
          </p:cNvSpPr>
          <p:nvPr>
            <p:ph type="sldNum" idx="12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7" name="Google Shape;537;p59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38" name="Google Shape;538;p59:notes"/>
          <p:cNvSpPr txBox="1">
            <a:spLocks noGrp="1"/>
          </p:cNvSpPr>
          <p:nvPr>
            <p:ph type="sldNum" idx="12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4" name="Google Shape;544;p60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45" name="Google Shape;545;p60:notes"/>
          <p:cNvSpPr txBox="1">
            <a:spLocks noGrp="1"/>
          </p:cNvSpPr>
          <p:nvPr>
            <p:ph type="sldNum" idx="12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61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51" name="Google Shape;551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54" name="Google Shape;254;p4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5" name="Google Shape;255;p4:notes"/>
          <p:cNvSpPr txBox="1">
            <a:spLocks noGrp="1"/>
          </p:cNvSpPr>
          <p:nvPr>
            <p:ph type="sldNum" idx="12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63" name="Google Shape;263;p5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4" name="Google Shape;264;p5:notes"/>
          <p:cNvSpPr txBox="1">
            <a:spLocks noGrp="1"/>
          </p:cNvSpPr>
          <p:nvPr>
            <p:ph type="sldNum" idx="12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7ab667750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76" name="Google Shape;276;g37ab6677509_0_0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00" cy="39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7" name="Google Shape;277;g37ab6677509_0_0:notes"/>
          <p:cNvSpPr txBox="1">
            <a:spLocks noGrp="1"/>
          </p:cNvSpPr>
          <p:nvPr>
            <p:ph type="sldNum" idx="12"/>
          </p:nvPr>
        </p:nvSpPr>
        <p:spPr>
          <a:xfrm>
            <a:off x="3849688" y="9429750"/>
            <a:ext cx="29463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7ab6677509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86" name="Google Shape;286;g37ab6677509_0_15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00" cy="39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7" name="Google Shape;287;g37ab6677509_0_15:notes"/>
          <p:cNvSpPr txBox="1">
            <a:spLocks noGrp="1"/>
          </p:cNvSpPr>
          <p:nvPr>
            <p:ph type="sldNum" idx="12"/>
          </p:nvPr>
        </p:nvSpPr>
        <p:spPr>
          <a:xfrm>
            <a:off x="3849688" y="9429750"/>
            <a:ext cx="29463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7ab6677509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96" name="Google Shape;296;g37ab6677509_0_64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00" cy="39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7" name="Google Shape;297;g37ab6677509_0_64:notes"/>
          <p:cNvSpPr txBox="1">
            <a:spLocks noGrp="1"/>
          </p:cNvSpPr>
          <p:nvPr>
            <p:ph type="sldNum" idx="12"/>
          </p:nvPr>
        </p:nvSpPr>
        <p:spPr>
          <a:xfrm>
            <a:off x="3849688" y="9429750"/>
            <a:ext cx="29463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37ab6677509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06" name="Google Shape;306;g37ab6677509_0_27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00" cy="39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7" name="Google Shape;307;g37ab6677509_0_27:notes"/>
          <p:cNvSpPr txBox="1">
            <a:spLocks noGrp="1"/>
          </p:cNvSpPr>
          <p:nvPr>
            <p:ph type="sldNum" idx="12"/>
          </p:nvPr>
        </p:nvSpPr>
        <p:spPr>
          <a:xfrm>
            <a:off x="3849688" y="9429750"/>
            <a:ext cx="29463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3"/>
          <p:cNvSpPr txBox="1"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63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63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63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63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78"/>
          <p:cNvSpPr txBox="1">
            <a:spLocks noGrp="1"/>
          </p:cNvSpPr>
          <p:nvPr>
            <p:ph type="title"/>
          </p:nvPr>
        </p:nvSpPr>
        <p:spPr>
          <a:xfrm rot="5400000">
            <a:off x="5463778" y="1371602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78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8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78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78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78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65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65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87" name="Google Shape;87;p6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6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6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6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6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6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6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6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79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79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7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7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7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8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8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80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8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8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8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81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81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12" name="Google Shape;112;p81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81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14" name="Google Shape;114;p81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8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8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8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8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8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8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8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8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8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8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84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84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30" name="Google Shape;130;p84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131" name="Google Shape;131;p8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8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8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5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85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137" name="Google Shape;137;p85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138" name="Google Shape;138;p8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8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8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0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70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70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70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70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86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4" name="Google Shape;144;p8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8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8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7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87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8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8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8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69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69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62" name="Google Shape;162;p6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6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6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88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88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8" name="Google Shape;168;p8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8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8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9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89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8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8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8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90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90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80" name="Google Shape;180;p90"/>
          <p:cNvSpPr txBox="1">
            <a:spLocks noGrp="1"/>
          </p:cNvSpPr>
          <p:nvPr>
            <p:ph type="body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81" name="Google Shape;181;p9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9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9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9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91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87" name="Google Shape;187;p91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88" name="Google Shape;188;p91"/>
          <p:cNvSpPr txBox="1">
            <a:spLocks noGrp="1"/>
          </p:cNvSpPr>
          <p:nvPr>
            <p:ph type="body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89" name="Google Shape;189;p91"/>
          <p:cNvSpPr txBox="1">
            <a:spLocks noGrp="1"/>
          </p:cNvSpPr>
          <p:nvPr>
            <p:ph type="body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90" name="Google Shape;190;p9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9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9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92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9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9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9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9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9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9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94"/>
          <p:cNvSpPr txBox="1"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94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05" name="Google Shape;205;p94"/>
          <p:cNvSpPr txBox="1">
            <a:spLocks noGrp="1"/>
          </p:cNvSpPr>
          <p:nvPr>
            <p:ph type="body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06" name="Google Shape;206;p9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9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9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1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1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0" name="Google Shape;30;p71"/>
          <p:cNvSpPr txBox="1">
            <a:spLocks noGrp="1"/>
          </p:cNvSpPr>
          <p:nvPr>
            <p:ph type="body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1" name="Google Shape;31;p71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71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71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95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95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212" name="Google Shape;212;p95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13" name="Google Shape;213;p9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9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9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6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96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9" name="Google Shape;219;p9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9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9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97"/>
          <p:cNvSpPr txBox="1">
            <a:spLocks noGrp="1"/>
          </p:cNvSpPr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97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5" name="Google Shape;225;p9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9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9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2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72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7" name="Google Shape;37;p72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8" name="Google Shape;38;p72"/>
          <p:cNvSpPr txBox="1">
            <a:spLocks noGrp="1"/>
          </p:cNvSpPr>
          <p:nvPr>
            <p:ph type="body" idx="3"/>
          </p:nvPr>
        </p:nvSpPr>
        <p:spPr>
          <a:xfrm>
            <a:off x="4645027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72"/>
          <p:cNvSpPr txBox="1">
            <a:spLocks noGrp="1"/>
          </p:cNvSpPr>
          <p:nvPr>
            <p:ph type="body" idx="4"/>
          </p:nvPr>
        </p:nvSpPr>
        <p:spPr>
          <a:xfrm>
            <a:off x="4645027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72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2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2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3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3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3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3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4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4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4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75"/>
          <p:cNvSpPr txBox="1"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5"/>
          <p:cNvSpPr txBox="1">
            <a:spLocks noGrp="1"/>
          </p:cNvSpPr>
          <p:nvPr>
            <p:ph type="body" idx="1"/>
          </p:nvPr>
        </p:nvSpPr>
        <p:spPr>
          <a:xfrm>
            <a:off x="3575050" y="204789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5" name="Google Shape;55;p75"/>
          <p:cNvSpPr txBox="1">
            <a:spLocks noGrp="1"/>
          </p:cNvSpPr>
          <p:nvPr>
            <p:ph type="body" idx="2"/>
          </p:nvPr>
        </p:nvSpPr>
        <p:spPr>
          <a:xfrm>
            <a:off x="457202" y="1076327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6" name="Google Shape;56;p75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5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75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76"/>
          <p:cNvSpPr txBox="1"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76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62" name="Google Shape;62;p76"/>
          <p:cNvSpPr txBox="1">
            <a:spLocks noGrp="1"/>
          </p:cNvSpPr>
          <p:nvPr>
            <p:ph type="body" idx="1"/>
          </p:nvPr>
        </p:nvSpPr>
        <p:spPr>
          <a:xfrm>
            <a:off x="1792288" y="4025504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3" name="Google Shape;63;p76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76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76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77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77"/>
          <p:cNvSpPr txBox="1">
            <a:spLocks noGrp="1"/>
          </p:cNvSpPr>
          <p:nvPr>
            <p:ph type="body" idx="1"/>
          </p:nvPr>
        </p:nvSpPr>
        <p:spPr>
          <a:xfrm rot="5400000">
            <a:off x="2874963" y="-1217611"/>
            <a:ext cx="3394075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77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77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77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2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62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2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2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2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6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6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6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6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8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5" name="Google Shape;155;p68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6" name="Google Shape;156;p6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7" name="Google Shape;157;p6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8" name="Google Shape;158;p6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1.jp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g"/><Relationship Id="rId3" Type="http://schemas.openxmlformats.org/officeDocument/2006/relationships/image" Target="../media/image2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2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2.png"/><Relationship Id="rId5" Type="http://schemas.openxmlformats.org/officeDocument/2006/relationships/image" Target="../media/image50.jpg"/><Relationship Id="rId10" Type="http://schemas.openxmlformats.org/officeDocument/2006/relationships/image" Target="../media/image43.png"/><Relationship Id="rId4" Type="http://schemas.openxmlformats.org/officeDocument/2006/relationships/image" Target="../media/image49.jpg"/><Relationship Id="rId9" Type="http://schemas.openxmlformats.org/officeDocument/2006/relationships/image" Target="../media/image4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1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2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058"/>
        </a:soli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8"/>
          <p:cNvSpPr txBox="1">
            <a:spLocks noGrp="1"/>
          </p:cNvSpPr>
          <p:nvPr>
            <p:ph type="ctrTitle"/>
          </p:nvPr>
        </p:nvSpPr>
        <p:spPr>
          <a:xfrm>
            <a:off x="250825" y="2863584"/>
            <a:ext cx="8445987" cy="10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sz="32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Самое важное о мошенниках за 30 минут</a:t>
            </a:r>
            <a:endParaRPr sz="3200" dirty="0"/>
          </a:p>
        </p:txBody>
      </p:sp>
      <p:sp>
        <p:nvSpPr>
          <p:cNvPr id="233" name="Google Shape;233;p18"/>
          <p:cNvSpPr/>
          <p:nvPr/>
        </p:nvSpPr>
        <p:spPr>
          <a:xfrm>
            <a:off x="0" y="-11112"/>
            <a:ext cx="9144000" cy="61913"/>
          </a:xfrm>
          <a:prstGeom prst="rect">
            <a:avLst/>
          </a:prstGeom>
          <a:solidFill>
            <a:srgbClr val="EF7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4" name="Google Shape;234;p18"/>
          <p:cNvPicPr preferRelativeResize="0"/>
          <p:nvPr/>
        </p:nvPicPr>
        <p:blipFill rotWithShape="1">
          <a:blip r:embed="rId3">
            <a:alphaModFix/>
          </a:blip>
          <a:srcRect t="17986"/>
          <a:stretch/>
        </p:blipFill>
        <p:spPr>
          <a:xfrm>
            <a:off x="755651" y="50801"/>
            <a:ext cx="3497263" cy="2295525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18"/>
          <p:cNvSpPr txBox="1"/>
          <p:nvPr/>
        </p:nvSpPr>
        <p:spPr>
          <a:xfrm>
            <a:off x="250825" y="4446142"/>
            <a:ext cx="7561200" cy="387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lang="ru-RU"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2025 г.                          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37ab6677509_0_39"/>
          <p:cNvSpPr txBox="1">
            <a:spLocks noGrp="1"/>
          </p:cNvSpPr>
          <p:nvPr>
            <p:ph type="subTitle" idx="1"/>
          </p:nvPr>
        </p:nvSpPr>
        <p:spPr>
          <a:xfrm>
            <a:off x="382875" y="1442225"/>
            <a:ext cx="5318400" cy="35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328"/>
              <a:buNone/>
            </a:pPr>
            <a:r>
              <a:rPr lang="ru-RU" sz="1600" b="1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Заявление </a:t>
            </a:r>
            <a:r>
              <a:rPr lang="ru-RU" sz="1600" b="1" dirty="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онлайн или офлайн в отделении банка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328"/>
              <a:buNone/>
            </a:pPr>
            <a:endParaRPr sz="1600" b="1" dirty="0">
              <a:solidFill>
                <a:srgbClr val="17365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328"/>
              <a:buNone/>
            </a:pPr>
            <a:r>
              <a:rPr lang="ru-RU" sz="1600" b="1" dirty="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ПОДКЛЮЧЕНИЕ –  в тот же день</a:t>
            </a:r>
            <a:br>
              <a:rPr lang="ru-RU" sz="1600" b="1" dirty="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600" b="1" dirty="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ОТКАЗ – через 2 дня после заявления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328"/>
              <a:buNone/>
            </a:pPr>
            <a:endParaRPr sz="1600" b="1" dirty="0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328"/>
              <a:buNone/>
            </a:pPr>
            <a:r>
              <a:rPr lang="ru-RU" sz="1600" b="1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Что одобряет «Вторая рука»: </a:t>
            </a:r>
            <a:endParaRPr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3560"/>
                </a:solidFill>
                <a:latin typeface="Arial"/>
                <a:ea typeface="Arial"/>
                <a:cs typeface="Arial"/>
                <a:sym typeface="Arial"/>
              </a:rPr>
              <a:t>переводы по номеру телефона, QR-коду,   реквизитам карты или счёта</a:t>
            </a: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3560"/>
                </a:solidFill>
                <a:latin typeface="Arial"/>
                <a:ea typeface="Arial"/>
                <a:cs typeface="Arial"/>
                <a:sym typeface="Arial"/>
              </a:rPr>
              <a:t>снятие наличных через банкоматы </a:t>
            </a:r>
            <a:br>
              <a:rPr lang="ru-RU" sz="1600" b="1" dirty="0">
                <a:solidFill>
                  <a:srgbClr val="00356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600" b="1" dirty="0">
                <a:solidFill>
                  <a:srgbClr val="003560"/>
                </a:solidFill>
                <a:latin typeface="Arial"/>
                <a:ea typeface="Arial"/>
                <a:cs typeface="Arial"/>
                <a:sym typeface="Arial"/>
              </a:rPr>
              <a:t>и отделения банков</a:t>
            </a:r>
            <a:endParaRPr sz="16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9" name="Google Shape;319;g37ab6677509_0_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0637"/>
            <a:ext cx="9143998" cy="850901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g37ab6677509_0_39"/>
          <p:cNvSpPr txBox="1">
            <a:spLocks noGrp="1"/>
          </p:cNvSpPr>
          <p:nvPr>
            <p:ph type="ctrTitle"/>
          </p:nvPr>
        </p:nvSpPr>
        <p:spPr>
          <a:xfrm>
            <a:off x="382874" y="899300"/>
            <a:ext cx="5495400" cy="5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sz="2800">
                <a:latin typeface="Arial"/>
                <a:ea typeface="Arial"/>
                <a:cs typeface="Arial"/>
                <a:sym typeface="Arial"/>
              </a:rPr>
              <a:t>Подключение «Второй руки»</a:t>
            </a:r>
            <a:endParaRPr/>
          </a:p>
        </p:txBody>
      </p:sp>
      <p:pic>
        <p:nvPicPr>
          <p:cNvPr id="321" name="Google Shape;321;g37ab6677509_0_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83050" y="1309248"/>
            <a:ext cx="2759525" cy="27595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303;g37ab6677509_0_64">
            <a:extLst>
              <a:ext uri="{FF2B5EF4-FFF2-40B4-BE49-F238E27FC236}">
                <a16:creationId xmlns:a16="http://schemas.microsoft.com/office/drawing/2014/main" id="{9F7D8A16-D774-F214-5E01-9A83B44B0FE5}"/>
              </a:ext>
            </a:extLst>
          </p:cNvPr>
          <p:cNvSpPr txBox="1"/>
          <p:nvPr/>
        </p:nvSpPr>
        <p:spPr>
          <a:xfrm>
            <a:off x="263775" y="4308796"/>
            <a:ext cx="54375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rgbClr val="3F3F3F"/>
                </a:solidFill>
                <a:highlight>
                  <a:srgbClr val="FFFFFF"/>
                </a:highlight>
              </a:rPr>
              <a:t>По состоянию на 09.09.2025 банки </a:t>
            </a:r>
            <a:r>
              <a:rPr lang="ru-RU" sz="1200" dirty="0">
                <a:solidFill>
                  <a:srgbClr val="E36C09"/>
                </a:solidFill>
                <a:highlight>
                  <a:srgbClr val="FFFFFF"/>
                </a:highlight>
              </a:rPr>
              <a:t>еще не внедрили </a:t>
            </a:r>
            <a:r>
              <a:rPr lang="ru-RU" sz="1200" dirty="0">
                <a:solidFill>
                  <a:srgbClr val="3F3F3F"/>
                </a:solidFill>
                <a:highlight>
                  <a:srgbClr val="FFFFFF"/>
                </a:highlight>
              </a:rPr>
              <a:t>сервис, </a:t>
            </a:r>
            <a:br>
              <a:rPr lang="ru-RU" sz="1200" dirty="0">
                <a:solidFill>
                  <a:srgbClr val="3F3F3F"/>
                </a:solidFill>
                <a:highlight>
                  <a:srgbClr val="FFFFFF"/>
                </a:highlight>
              </a:rPr>
            </a:br>
            <a:r>
              <a:rPr lang="ru-RU" sz="1200" dirty="0">
                <a:solidFill>
                  <a:srgbClr val="3F3F3F"/>
                </a:solidFill>
                <a:highlight>
                  <a:srgbClr val="FFFFFF"/>
                </a:highlight>
              </a:rPr>
              <a:t>«в разработке»</a:t>
            </a:r>
            <a:br>
              <a:rPr lang="ru-RU" sz="1200" dirty="0">
                <a:solidFill>
                  <a:srgbClr val="3F3F3F"/>
                </a:solidFill>
                <a:highlight>
                  <a:srgbClr val="FFFFFF"/>
                </a:highlight>
              </a:rPr>
            </a:br>
            <a:endParaRPr lang="ru-RU" sz="1200" dirty="0">
              <a:solidFill>
                <a:srgbClr val="333333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9"/>
          <p:cNvSpPr txBox="1">
            <a:spLocks noGrp="1"/>
          </p:cNvSpPr>
          <p:nvPr>
            <p:ph type="ctrTitle"/>
          </p:nvPr>
        </p:nvSpPr>
        <p:spPr>
          <a:xfrm>
            <a:off x="2275250" y="1627274"/>
            <a:ext cx="5152500" cy="18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ct val="100000"/>
              <a:buFont typeface="Arial"/>
              <a:buNone/>
            </a:pPr>
            <a:r>
              <a:rPr lang="ru-RU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Как защитить </a:t>
            </a:r>
            <a:br>
              <a:rPr lang="ru-RU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мессенджеры</a:t>
            </a:r>
            <a:br>
              <a:rPr lang="ru-RU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от взлома</a:t>
            </a:r>
            <a:endParaRPr/>
          </a:p>
        </p:txBody>
      </p:sp>
      <p:sp>
        <p:nvSpPr>
          <p:cNvPr id="327" name="Google Shape;327;p19"/>
          <p:cNvSpPr txBox="1"/>
          <p:nvPr/>
        </p:nvSpPr>
        <p:spPr>
          <a:xfrm>
            <a:off x="5141281" y="272089"/>
            <a:ext cx="2769833" cy="634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 fontScale="97500" lnSpcReduction="1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sz="4500" b="0" i="0" u="none" strike="noStrike" cap="none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8" name="Google Shape;328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69451" y="240462"/>
            <a:ext cx="1503048" cy="398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19"/>
          <p:cNvPicPr preferRelativeResize="0"/>
          <p:nvPr/>
        </p:nvPicPr>
        <p:blipFill rotWithShape="1">
          <a:blip r:embed="rId4">
            <a:alphaModFix/>
          </a:blip>
          <a:srcRect l="23616" r="21447"/>
          <a:stretch/>
        </p:blipFill>
        <p:spPr>
          <a:xfrm>
            <a:off x="520575" y="2000800"/>
            <a:ext cx="1196525" cy="1451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2927" y="855614"/>
            <a:ext cx="1084426" cy="1084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19"/>
          <p:cNvPicPr preferRelativeResize="0"/>
          <p:nvPr/>
        </p:nvPicPr>
        <p:blipFill rotWithShape="1">
          <a:blip r:embed="rId6">
            <a:alphaModFix/>
          </a:blip>
          <a:srcRect l="15772" t="14513" r="66370" b="49557"/>
          <a:stretch/>
        </p:blipFill>
        <p:spPr>
          <a:xfrm>
            <a:off x="552937" y="3513525"/>
            <a:ext cx="1084426" cy="1227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Google Shape;336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33610" y="401630"/>
            <a:ext cx="2957185" cy="164601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3921"/>
              </a:srgbClr>
            </a:outerShdw>
          </a:effectLst>
        </p:spPr>
      </p:pic>
      <p:pic>
        <p:nvPicPr>
          <p:cNvPr id="337" name="Google Shape;337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69451" y="240462"/>
            <a:ext cx="1503048" cy="398908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20"/>
          <p:cNvSpPr txBox="1"/>
          <p:nvPr/>
        </p:nvSpPr>
        <p:spPr>
          <a:xfrm>
            <a:off x="543758" y="4395621"/>
            <a:ext cx="805648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По таким ссылкам ваш мессенджер привязывается к чужому устройству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9" name="Google Shape;339;p20"/>
          <p:cNvPicPr preferRelativeResize="0"/>
          <p:nvPr/>
        </p:nvPicPr>
        <p:blipFill rotWithShape="1">
          <a:blip r:embed="rId5">
            <a:alphaModFix/>
          </a:blip>
          <a:srcRect r="10017" b="10806"/>
          <a:stretch/>
        </p:blipFill>
        <p:spPr>
          <a:xfrm>
            <a:off x="543757" y="439916"/>
            <a:ext cx="1846555" cy="342115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3921"/>
              </a:srgbClr>
            </a:outerShdw>
          </a:effectLst>
        </p:spPr>
      </p:pic>
      <p:pic>
        <p:nvPicPr>
          <p:cNvPr id="340" name="Google Shape;340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52177" y="2272856"/>
            <a:ext cx="2938617" cy="164601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3921"/>
              </a:srgbClr>
            </a:outerShdw>
          </a:effectLst>
        </p:spPr>
      </p:pic>
      <p:pic>
        <p:nvPicPr>
          <p:cNvPr id="341" name="Google Shape;341;p2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202925" y="1386758"/>
            <a:ext cx="2569574" cy="226147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3921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Google Shape;346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69451" y="240462"/>
            <a:ext cx="1503048" cy="398908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21"/>
          <p:cNvSpPr txBox="1"/>
          <p:nvPr/>
        </p:nvSpPr>
        <p:spPr>
          <a:xfrm>
            <a:off x="412700" y="330907"/>
            <a:ext cx="8254014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>
                <a:solidFill>
                  <a:srgbClr val="E46C0A"/>
                </a:solidFill>
                <a:latin typeface="Arial"/>
                <a:ea typeface="Arial"/>
                <a:cs typeface="Arial"/>
                <a:sym typeface="Arial"/>
              </a:rPr>
              <a:t>СООБЩЕНИЕ ВАС ЗАЦЕПИТ, ВЗВОЛНУЕТ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темы могут быть любые: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7175" marR="0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1800"/>
              <a:buFont typeface="Arial"/>
              <a:buChar char="•"/>
            </a:pPr>
            <a:r>
              <a:rPr lang="ru-RU" sz="1800" b="0" i="0" u="none" strike="noStrike" cap="non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проголосуй за ребенка, пройди тест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7175" marR="0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1800"/>
              <a:buFont typeface="Arial"/>
              <a:buChar char="•"/>
            </a:pPr>
            <a:r>
              <a:rPr lang="ru-RU" sz="1800" b="0" i="0" u="none" strike="noStrike" cap="non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«..принят новый указ президента» (ссылка)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7175" marR="0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1800"/>
              <a:buFont typeface="Arial"/>
              <a:buChar char="•"/>
            </a:pPr>
            <a:r>
              <a:rPr lang="ru-RU" sz="1800" b="0" i="0" u="none" strike="noStrike" cap="non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в честь праздника известный бренд разыгрывает сертификаты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7175" marR="0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1800"/>
              <a:buFont typeface="Arial"/>
              <a:buChar char="•"/>
            </a:pPr>
            <a:r>
              <a:rPr lang="ru-RU" sz="1800" b="0" i="0" u="none" strike="noStrike" cap="non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дарим Телеграм Премиум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7175" marR="0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1800"/>
              <a:buFont typeface="Arial"/>
              <a:buChar char="•"/>
            </a:pPr>
            <a:r>
              <a:rPr lang="ru-RU" sz="1800" b="0" i="0" u="none" strike="noStrike" cap="non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смотри, как смешно/смотри какой ужас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7175" marR="0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1800"/>
              <a:buFont typeface="Arial"/>
              <a:buChar char="•"/>
            </a:pPr>
            <a:r>
              <a:rPr lang="ru-RU" sz="1800" b="0" i="0" u="none" strike="noStrike" cap="non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это не ты на фото? (приложен файл или ссылка)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7175" marR="0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1800"/>
              <a:buFont typeface="Arial"/>
              <a:buChar char="•"/>
            </a:pPr>
            <a:r>
              <a:rPr lang="ru-RU" sz="1800" b="0" i="0" u="none" strike="noStrike" cap="non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ты его знал? Прими мои соболезнования (приложен файл или ссылка)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21"/>
          <p:cNvSpPr txBox="1"/>
          <p:nvPr/>
        </p:nvSpPr>
        <p:spPr>
          <a:xfrm>
            <a:off x="465167" y="3358349"/>
            <a:ext cx="78246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rgbClr val="E46C0A"/>
                </a:solidFill>
                <a:latin typeface="Arial"/>
                <a:ea typeface="Arial"/>
                <a:cs typeface="Arial"/>
                <a:sym typeface="Arial"/>
              </a:rPr>
              <a:t>НЕ ПЕРЕХОДИТЕ </a:t>
            </a:r>
            <a:r>
              <a:rPr lang="ru-RU" sz="1800" b="0" i="0" u="none" strike="noStrike" cap="non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ПО СТРАННЫМ ССЫЛКАМ!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rgbClr val="E46C0A"/>
                </a:solidFill>
                <a:latin typeface="Arial"/>
                <a:ea typeface="Arial"/>
                <a:cs typeface="Arial"/>
                <a:sym typeface="Arial"/>
              </a:rPr>
              <a:t>НЕ СКАЧИВАЙТЕ</a:t>
            </a:r>
            <a:r>
              <a:rPr lang="ru-RU" sz="1800" b="0" i="0" u="none" strike="noStrike" cap="non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 НЕИЗВЕСТНЫЕ ФАЙЛЫ В СВОЙ ТЕЛЕФОН!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rgbClr val="E46C0A"/>
                </a:solidFill>
                <a:latin typeface="Arial"/>
                <a:ea typeface="Arial"/>
                <a:cs typeface="Arial"/>
                <a:sym typeface="Arial"/>
              </a:rPr>
              <a:t>НЕ ВВОДИТЕ СВОИ ДАННЫЕ </a:t>
            </a:r>
            <a:r>
              <a:rPr lang="ru-RU" sz="1800" b="0" i="0" u="none" strike="noStrike" cap="non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НЕПОНЯТНО ГДЕ!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22"/>
          <p:cNvSpPr txBox="1">
            <a:spLocks noGrp="1"/>
          </p:cNvSpPr>
          <p:nvPr>
            <p:ph type="ctrTitle"/>
          </p:nvPr>
        </p:nvSpPr>
        <p:spPr>
          <a:xfrm>
            <a:off x="2617804" y="91984"/>
            <a:ext cx="2769833" cy="634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ct val="100000"/>
              <a:buFont typeface="Arial"/>
              <a:buNone/>
            </a:pPr>
            <a:r>
              <a:rPr lang="ru-RU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настройки</a:t>
            </a:r>
            <a:endParaRPr/>
          </a:p>
        </p:txBody>
      </p:sp>
      <p:pic>
        <p:nvPicPr>
          <p:cNvPr id="354" name="Google Shape;354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55617" y="3317363"/>
            <a:ext cx="5308916" cy="155404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3921"/>
              </a:srgbClr>
            </a:outerShdw>
          </a:effectLst>
        </p:spPr>
      </p:pic>
      <p:sp>
        <p:nvSpPr>
          <p:cNvPr id="355" name="Google Shape;355;p22"/>
          <p:cNvSpPr txBox="1"/>
          <p:nvPr/>
        </p:nvSpPr>
        <p:spPr>
          <a:xfrm>
            <a:off x="5141281" y="272089"/>
            <a:ext cx="2769833" cy="634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 fontScale="97500" lnSpcReduction="1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sz="4500" b="0" i="0" u="none" strike="noStrike" cap="none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6" name="Google Shape;356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55617" y="879530"/>
            <a:ext cx="5308916" cy="188269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3921"/>
              </a:srgbClr>
            </a:outerShdw>
          </a:effectLst>
        </p:spPr>
      </p:pic>
      <p:pic>
        <p:nvPicPr>
          <p:cNvPr id="357" name="Google Shape;357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69451" y="240462"/>
            <a:ext cx="1503048" cy="398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2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52019" y="240462"/>
            <a:ext cx="1084426" cy="1084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Google Shape;363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76988" y="77852"/>
            <a:ext cx="3433283" cy="498779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3921"/>
              </a:srgbClr>
            </a:outerShdw>
          </a:effectLst>
        </p:spPr>
      </p:pic>
      <p:sp>
        <p:nvSpPr>
          <p:cNvPr id="364" name="Google Shape;364;p23"/>
          <p:cNvSpPr txBox="1"/>
          <p:nvPr/>
        </p:nvSpPr>
        <p:spPr>
          <a:xfrm>
            <a:off x="5141281" y="272089"/>
            <a:ext cx="2769833" cy="634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 fontScale="97500" lnSpcReduction="1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sz="4500" b="0" i="0" u="none" strike="noStrike" cap="none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5" name="Google Shape;365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69451" y="240462"/>
            <a:ext cx="1503048" cy="3989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4"/>
          <p:cNvSpPr txBox="1"/>
          <p:nvPr/>
        </p:nvSpPr>
        <p:spPr>
          <a:xfrm>
            <a:off x="5141281" y="272089"/>
            <a:ext cx="2769833" cy="634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 fontScale="97500" lnSpcReduction="1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sz="4500" b="0" i="0" u="none" strike="noStrike" cap="none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1" name="Google Shape;371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69451" y="240462"/>
            <a:ext cx="1503048" cy="398908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24"/>
          <p:cNvSpPr/>
          <p:nvPr/>
        </p:nvSpPr>
        <p:spPr>
          <a:xfrm>
            <a:off x="5872918" y="2472721"/>
            <a:ext cx="694205" cy="99028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24"/>
          <p:cNvSpPr txBox="1"/>
          <p:nvPr/>
        </p:nvSpPr>
        <p:spPr>
          <a:xfrm>
            <a:off x="6706288" y="2329375"/>
            <a:ext cx="1789406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ru-RU" sz="1350" b="0" i="0" u="none" strike="noStrike" cap="non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Будет запрашивать раз в 7 дней</a:t>
            </a:r>
            <a:endParaRPr sz="135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24"/>
          <p:cNvSpPr txBox="1"/>
          <p:nvPr/>
        </p:nvSpPr>
        <p:spPr>
          <a:xfrm>
            <a:off x="6567122" y="3195904"/>
            <a:ext cx="1789406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ru-RU" sz="1350" b="0" i="0" u="none" strike="noStrike" cap="non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Просит привязать эл.почту – можно пропустить, но лучше привязать</a:t>
            </a:r>
            <a:endParaRPr sz="135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24"/>
          <p:cNvSpPr/>
          <p:nvPr/>
        </p:nvSpPr>
        <p:spPr>
          <a:xfrm rot="1346600">
            <a:off x="5839381" y="3032654"/>
            <a:ext cx="694205" cy="99028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6" name="Google Shape;376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91445" y="413246"/>
            <a:ext cx="4120491" cy="431700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3921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Google Shape;381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63837" y="102841"/>
            <a:ext cx="2582236" cy="493781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3921"/>
              </a:srgbClr>
            </a:outerShdw>
          </a:effectLst>
        </p:spPr>
      </p:pic>
      <p:sp>
        <p:nvSpPr>
          <p:cNvPr id="382" name="Google Shape;382;p25"/>
          <p:cNvSpPr txBox="1"/>
          <p:nvPr/>
        </p:nvSpPr>
        <p:spPr>
          <a:xfrm>
            <a:off x="6731250" y="1346645"/>
            <a:ext cx="1789406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ru-RU" sz="1350" b="0" i="0" u="none" strike="noStrike" cap="non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Не должно быть никаких устройств</a:t>
            </a:r>
            <a:endParaRPr sz="135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3" name="Google Shape;383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69451" y="240462"/>
            <a:ext cx="1503048" cy="398908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25"/>
          <p:cNvSpPr/>
          <p:nvPr/>
        </p:nvSpPr>
        <p:spPr>
          <a:xfrm rot="1064984">
            <a:off x="5859479" y="1293248"/>
            <a:ext cx="808145" cy="106794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" name="Google Shape;389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97318" y="83582"/>
            <a:ext cx="1503048" cy="398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26"/>
          <p:cNvPicPr preferRelativeResize="0"/>
          <p:nvPr/>
        </p:nvPicPr>
        <p:blipFill rotWithShape="1">
          <a:blip r:embed="rId4">
            <a:alphaModFix/>
          </a:blip>
          <a:srcRect l="-1121" t="4559" b="6840"/>
          <a:stretch/>
        </p:blipFill>
        <p:spPr>
          <a:xfrm>
            <a:off x="3408218" y="661553"/>
            <a:ext cx="2151734" cy="407485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3921"/>
              </a:srgbClr>
            </a:outerShdw>
          </a:effectLst>
        </p:spPr>
      </p:pic>
      <p:pic>
        <p:nvPicPr>
          <p:cNvPr id="391" name="Google Shape;391;p26"/>
          <p:cNvPicPr preferRelativeResize="0"/>
          <p:nvPr/>
        </p:nvPicPr>
        <p:blipFill rotWithShape="1">
          <a:blip r:embed="rId5">
            <a:alphaModFix/>
          </a:blip>
          <a:srcRect l="-1970" t="4675" b="8345"/>
          <a:stretch/>
        </p:blipFill>
        <p:spPr>
          <a:xfrm>
            <a:off x="6275159" y="657813"/>
            <a:ext cx="2151734" cy="407859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3921"/>
              </a:srgbClr>
            </a:outerShdw>
          </a:effectLst>
        </p:spPr>
      </p:pic>
      <p:pic>
        <p:nvPicPr>
          <p:cNvPr id="392" name="Google Shape;392;p26"/>
          <p:cNvPicPr preferRelativeResize="0"/>
          <p:nvPr/>
        </p:nvPicPr>
        <p:blipFill rotWithShape="1">
          <a:blip r:embed="rId6">
            <a:alphaModFix/>
          </a:blip>
          <a:srcRect t="4706" r="2578" b="15998"/>
          <a:stretch/>
        </p:blipFill>
        <p:spPr>
          <a:xfrm>
            <a:off x="407473" y="657813"/>
            <a:ext cx="2254904" cy="407859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3921"/>
              </a:srgbClr>
            </a:outerShdw>
          </a:effectLst>
        </p:spPr>
      </p:pic>
      <p:sp>
        <p:nvSpPr>
          <p:cNvPr id="393" name="Google Shape;393;p26"/>
          <p:cNvSpPr/>
          <p:nvPr/>
        </p:nvSpPr>
        <p:spPr>
          <a:xfrm rot="9999107">
            <a:off x="5319751" y="3515664"/>
            <a:ext cx="2528182" cy="176686"/>
          </a:xfrm>
          <a:prstGeom prst="leftArrow">
            <a:avLst>
              <a:gd name="adj1" fmla="val 24159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Google Shape;398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02551" y="147237"/>
            <a:ext cx="1503048" cy="398908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27"/>
          <p:cNvSpPr txBox="1"/>
          <p:nvPr/>
        </p:nvSpPr>
        <p:spPr>
          <a:xfrm>
            <a:off x="183275" y="380300"/>
            <a:ext cx="72105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300"/>
              <a:buFont typeface="Arial"/>
              <a:buNone/>
            </a:pPr>
            <a:r>
              <a:rPr lang="ru-RU" sz="3300" b="0" i="0" u="none" strike="noStrike" cap="non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Настройки =&gt; Конфиденциальность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0" name="Google Shape;400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48000" y="1188622"/>
            <a:ext cx="3164863" cy="349978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3921"/>
              </a:srgbClr>
            </a:outerShdw>
          </a:effectLst>
        </p:spPr>
      </p:pic>
      <p:sp>
        <p:nvSpPr>
          <p:cNvPr id="401" name="Google Shape;401;p27"/>
          <p:cNvSpPr/>
          <p:nvPr/>
        </p:nvSpPr>
        <p:spPr>
          <a:xfrm>
            <a:off x="5510609" y="3855128"/>
            <a:ext cx="909104" cy="161648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27"/>
          <p:cNvSpPr txBox="1"/>
          <p:nvPr/>
        </p:nvSpPr>
        <p:spPr>
          <a:xfrm>
            <a:off x="6553025" y="3682036"/>
            <a:ext cx="1789406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ru-RU" sz="1350" b="0" i="0" u="none" strike="noStrike" cap="non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Покажет вашу модель телефона</a:t>
            </a:r>
            <a:endParaRPr sz="135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3" name="Google Shape;403;p27"/>
          <p:cNvPicPr preferRelativeResize="0"/>
          <p:nvPr/>
        </p:nvPicPr>
        <p:blipFill rotWithShape="1">
          <a:blip r:embed="rId5">
            <a:alphaModFix/>
          </a:blip>
          <a:srcRect l="23616" r="21447"/>
          <a:stretch/>
        </p:blipFill>
        <p:spPr>
          <a:xfrm>
            <a:off x="229900" y="1015400"/>
            <a:ext cx="811250" cy="984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"/>
          <p:cNvSpPr/>
          <p:nvPr/>
        </p:nvSpPr>
        <p:spPr>
          <a:xfrm>
            <a:off x="5927904" y="2644727"/>
            <a:ext cx="2836862" cy="2240732"/>
          </a:xfrm>
          <a:prstGeom prst="rect">
            <a:avLst/>
          </a:prstGeom>
          <a:solidFill>
            <a:srgbClr val="D8E2F3"/>
          </a:solidFill>
          <a:ln w="12700" cap="flat" cmpd="sng">
            <a:solidFill>
              <a:srgbClr val="D8E2F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1" name="Google Shape;24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0637"/>
            <a:ext cx="9144000" cy="850901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2"/>
          <p:cNvSpPr txBox="1"/>
          <p:nvPr/>
        </p:nvSpPr>
        <p:spPr>
          <a:xfrm>
            <a:off x="5927904" y="964351"/>
            <a:ext cx="2836862" cy="1815882"/>
          </a:xfrm>
          <a:prstGeom prst="rect">
            <a:avLst/>
          </a:prstGeom>
          <a:solidFill>
            <a:srgbClr val="D5DBE5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За 2024 год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 тысяч жертв </a:t>
            </a:r>
            <a:br>
              <a:rPr lang="ru-R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жители Башкортостана </a:t>
            </a:r>
            <a:br>
              <a:rPr lang="ru-R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перечислили мошенникам </a:t>
            </a:r>
            <a:br>
              <a:rPr lang="ru-R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более 4,4 млрд рублей </a:t>
            </a:r>
            <a:br>
              <a:rPr lang="ru-R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44546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Пресс-служба МВД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2"/>
          <p:cNvSpPr txBox="1"/>
          <p:nvPr/>
        </p:nvSpPr>
        <p:spPr>
          <a:xfrm>
            <a:off x="11419" y="830264"/>
            <a:ext cx="2671711" cy="523220"/>
          </a:xfrm>
          <a:prstGeom prst="rect">
            <a:avLst/>
          </a:prstGeom>
          <a:solidFill>
            <a:srgbClr val="EF7D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560"/>
              </a:buClr>
              <a:buSzPts val="2800"/>
              <a:buFont typeface="Arial"/>
              <a:buNone/>
            </a:pPr>
            <a:r>
              <a:rPr lang="ru-RU" sz="2800" b="1" i="0" u="none" strike="noStrike" cap="none">
                <a:solidFill>
                  <a:srgbClr val="003560"/>
                </a:solidFill>
                <a:latin typeface="Arial"/>
                <a:ea typeface="Arial"/>
                <a:cs typeface="Arial"/>
                <a:sym typeface="Arial"/>
              </a:rPr>
              <a:t>МАСШТАБЫ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2"/>
          <p:cNvSpPr txBox="1"/>
          <p:nvPr/>
        </p:nvSpPr>
        <p:spPr>
          <a:xfrm>
            <a:off x="5927904" y="2788907"/>
            <a:ext cx="2836862" cy="2059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8"/>
              <a:buFont typeface="Arial"/>
              <a:buNone/>
            </a:pPr>
            <a:r>
              <a:rPr lang="ru-RU" sz="159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ЕЖЕДНЕВНО: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8"/>
              <a:buFont typeface="Arial"/>
              <a:buNone/>
            </a:pPr>
            <a:endParaRPr sz="159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8"/>
              <a:buFont typeface="Arial"/>
              <a:buNone/>
            </a:pPr>
            <a:r>
              <a:rPr lang="ru-RU" sz="1598" b="1" i="0" u="none" strike="noStrike" cap="none">
                <a:solidFill>
                  <a:srgbClr val="C55A11"/>
                </a:solidFill>
                <a:latin typeface="Arial"/>
                <a:ea typeface="Arial"/>
                <a:cs typeface="Arial"/>
                <a:sym typeface="Arial"/>
              </a:rPr>
              <a:t>~ 33 жертвы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8"/>
              <a:buFont typeface="Arial"/>
              <a:buNone/>
            </a:pPr>
            <a:r>
              <a:rPr lang="ru-RU" sz="1598" b="1" i="0" u="none" strike="noStrike" cap="none">
                <a:solidFill>
                  <a:srgbClr val="C55A11"/>
                </a:solidFill>
                <a:latin typeface="Arial"/>
                <a:ea typeface="Arial"/>
                <a:cs typeface="Arial"/>
                <a:sym typeface="Arial"/>
              </a:rPr>
              <a:t>~ 9,6 млн рублей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8"/>
              <a:buFont typeface="Arial"/>
              <a:buNone/>
            </a:pPr>
            <a:endParaRPr sz="159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8"/>
              <a:buFont typeface="Arial"/>
              <a:buNone/>
            </a:pPr>
            <a:r>
              <a:rPr lang="ru-RU" sz="159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Максимальные суммы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8"/>
              <a:buFont typeface="Arial"/>
              <a:buNone/>
            </a:pPr>
            <a:r>
              <a:rPr lang="ru-RU" sz="159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суточного ущерба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8"/>
              <a:buFont typeface="Arial"/>
              <a:buNone/>
            </a:pPr>
            <a:r>
              <a:rPr lang="ru-RU" sz="1598" b="1" i="0" u="none" strike="noStrike" cap="none">
                <a:solidFill>
                  <a:srgbClr val="C55A11"/>
                </a:solidFill>
                <a:latin typeface="Arial"/>
                <a:ea typeface="Arial"/>
                <a:cs typeface="Arial"/>
                <a:sym typeface="Arial"/>
              </a:rPr>
              <a:t>25-30 млн рублей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5" name="Google Shape;245;p2"/>
          <p:cNvPicPr preferRelativeResize="0"/>
          <p:nvPr/>
        </p:nvPicPr>
        <p:blipFill rotWithShape="1">
          <a:blip r:embed="rId4">
            <a:alphaModFix/>
          </a:blip>
          <a:srcRect l="21651" t="26198" r="38187" b="16400"/>
          <a:stretch/>
        </p:blipFill>
        <p:spPr>
          <a:xfrm>
            <a:off x="899592" y="1635645"/>
            <a:ext cx="3960440" cy="318388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3921"/>
              </a:srgb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Google Shape;408;g37b9f91b1fa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02551" y="147237"/>
            <a:ext cx="1503048" cy="398908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g37b9f91b1fa_0_0"/>
          <p:cNvSpPr txBox="1"/>
          <p:nvPr/>
        </p:nvSpPr>
        <p:spPr>
          <a:xfrm>
            <a:off x="183300" y="299075"/>
            <a:ext cx="89607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053"/>
              <a:buFont typeface="Arial"/>
              <a:buNone/>
            </a:pPr>
            <a:r>
              <a:rPr lang="ru-RU" sz="2452">
                <a:solidFill>
                  <a:srgbClr val="2F5496"/>
                </a:solidFill>
              </a:rPr>
              <a:t>Запретите мошенникам добавлять вас в группы</a:t>
            </a:r>
            <a:endParaRPr sz="2452">
              <a:solidFill>
                <a:srgbClr val="2F5496"/>
              </a:solidFill>
            </a:endParaRPr>
          </a:p>
        </p:txBody>
      </p:sp>
      <p:pic>
        <p:nvPicPr>
          <p:cNvPr id="410" name="Google Shape;410;g37b9f91b1fa_0_0" title="1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9635" y="1073050"/>
            <a:ext cx="1947119" cy="3823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g37b9f91b1fa_0_0" title="2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35235" y="1086587"/>
            <a:ext cx="1952273" cy="382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g37b9f91b1fa_0_0" title="3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95419" y="1086587"/>
            <a:ext cx="1943386" cy="3823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g37b9f91b1fa_0_0" title="4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85286" y="1112196"/>
            <a:ext cx="1943376" cy="38603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8" name="Google Shape;418;g376d96533a6_0_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69451" y="240462"/>
            <a:ext cx="1503048" cy="398908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Google Shape;419;g376d96533a6_0_9"/>
          <p:cNvSpPr txBox="1"/>
          <p:nvPr/>
        </p:nvSpPr>
        <p:spPr>
          <a:xfrm>
            <a:off x="1262926" y="240450"/>
            <a:ext cx="54111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 fontScale="925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ct val="108108"/>
              <a:buFont typeface="Arial"/>
              <a:buNone/>
            </a:pPr>
            <a:r>
              <a:rPr lang="ru-RU" sz="3300" b="0" i="0" u="none" strike="noStrike" cap="non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Настройки =&gt; Приватность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0" name="Google Shape;420;g376d96533a6_0_9"/>
          <p:cNvPicPr preferRelativeResize="0"/>
          <p:nvPr/>
        </p:nvPicPr>
        <p:blipFill rotWithShape="1">
          <a:blip r:embed="rId4">
            <a:alphaModFix/>
          </a:blip>
          <a:srcRect l="15772" t="14513" r="66370" b="49557"/>
          <a:stretch/>
        </p:blipFill>
        <p:spPr>
          <a:xfrm>
            <a:off x="226600" y="164775"/>
            <a:ext cx="837850" cy="948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g376d96533a6_0_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49460" y="994325"/>
            <a:ext cx="2354308" cy="374815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422" name="Google Shape;422;g376d96533a6_0_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979580" y="994325"/>
            <a:ext cx="2163264" cy="374815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423" name="Google Shape;423;g376d96533a6_0_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674026" y="922200"/>
            <a:ext cx="1946073" cy="382027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424" name="Google Shape;424;g376d96533a6_0_9"/>
          <p:cNvSpPr/>
          <p:nvPr/>
        </p:nvSpPr>
        <p:spPr>
          <a:xfrm>
            <a:off x="844193" y="1828799"/>
            <a:ext cx="2107673" cy="333723"/>
          </a:xfrm>
          <a:prstGeom prst="ellipse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5" name="Google Shape;425;g376d96533a6_0_9"/>
          <p:cNvCxnSpPr/>
          <p:nvPr/>
        </p:nvCxnSpPr>
        <p:spPr>
          <a:xfrm>
            <a:off x="3016853" y="1995660"/>
            <a:ext cx="951623" cy="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426" name="Google Shape;426;g376d96533a6_0_9"/>
          <p:cNvCxnSpPr/>
          <p:nvPr/>
        </p:nvCxnSpPr>
        <p:spPr>
          <a:xfrm>
            <a:off x="6198214" y="1567382"/>
            <a:ext cx="951623" cy="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427" name="Google Shape;427;g376d96533a6_0_9"/>
          <p:cNvSpPr/>
          <p:nvPr/>
        </p:nvSpPr>
        <p:spPr>
          <a:xfrm>
            <a:off x="3852635" y="1327659"/>
            <a:ext cx="2224871" cy="479446"/>
          </a:xfrm>
          <a:prstGeom prst="ellipse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8" name="Google Shape;428;g376d96533a6_0_9"/>
          <p:cNvCxnSpPr/>
          <p:nvPr/>
        </p:nvCxnSpPr>
        <p:spPr>
          <a:xfrm>
            <a:off x="2746024" y="789908"/>
            <a:ext cx="0" cy="838658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429" name="Google Shape;429;g376d96533a6_0_9"/>
          <p:cNvCxnSpPr/>
          <p:nvPr/>
        </p:nvCxnSpPr>
        <p:spPr>
          <a:xfrm>
            <a:off x="5379609" y="2075754"/>
            <a:ext cx="896543" cy="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430" name="Google Shape;430;g376d96533a6_0_9"/>
          <p:cNvCxnSpPr/>
          <p:nvPr/>
        </p:nvCxnSpPr>
        <p:spPr>
          <a:xfrm>
            <a:off x="5379609" y="2348294"/>
            <a:ext cx="896543" cy="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431" name="Google Shape;431;g376d96533a6_0_9"/>
          <p:cNvCxnSpPr/>
          <p:nvPr/>
        </p:nvCxnSpPr>
        <p:spPr>
          <a:xfrm>
            <a:off x="5379609" y="2571750"/>
            <a:ext cx="896543" cy="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432" name="Google Shape;432;g376d96533a6_0_9"/>
          <p:cNvSpPr/>
          <p:nvPr/>
        </p:nvSpPr>
        <p:spPr>
          <a:xfrm>
            <a:off x="3623505" y="3662892"/>
            <a:ext cx="2683130" cy="1240158"/>
          </a:xfrm>
          <a:prstGeom prst="ellipse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33" name="Google Shape;433;g376d96533a6_0_9"/>
          <p:cNvCxnSpPr/>
          <p:nvPr/>
        </p:nvCxnSpPr>
        <p:spPr>
          <a:xfrm>
            <a:off x="7730728" y="3710081"/>
            <a:ext cx="0" cy="619611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8" name="Google Shape;438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69451" y="240462"/>
            <a:ext cx="1503048" cy="398908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Google Shape;439;p30"/>
          <p:cNvSpPr txBox="1"/>
          <p:nvPr/>
        </p:nvSpPr>
        <p:spPr>
          <a:xfrm>
            <a:off x="239697" y="230269"/>
            <a:ext cx="6937899" cy="818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300"/>
              <a:buFont typeface="Arial"/>
              <a:buNone/>
            </a:pPr>
            <a:r>
              <a:rPr lang="ru-RU" sz="3300" b="0" i="0" u="none" strike="noStrike" cap="non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Как понять, что друга взломали: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30"/>
          <p:cNvSpPr txBox="1"/>
          <p:nvPr/>
        </p:nvSpPr>
        <p:spPr>
          <a:xfrm>
            <a:off x="454980" y="1271903"/>
            <a:ext cx="8415900" cy="37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1800"/>
              <a:buFont typeface="Calibri"/>
              <a:buAutoNum type="arabicPeriod"/>
            </a:pPr>
            <a:r>
              <a:rPr lang="ru-RU" sz="1800" b="0" i="0" u="none" strike="noStrike" cap="non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Просит деньги </a:t>
            </a:r>
            <a:r>
              <a:rPr lang="ru-RU" sz="1800" b="1" i="0" u="none" strike="noStrike" cap="none">
                <a:solidFill>
                  <a:srgbClr val="C55A11"/>
                </a:solidFill>
                <a:latin typeface="Arial"/>
                <a:ea typeface="Arial"/>
                <a:cs typeface="Arial"/>
                <a:sym typeface="Arial"/>
              </a:rPr>
              <a:t>НЕ НА СВОЙ </a:t>
            </a:r>
            <a:r>
              <a:rPr lang="ru-RU" sz="1800" b="0" i="0" u="none" strike="noStrike" cap="non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номер телефона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1800"/>
              <a:buFont typeface="Calibri"/>
              <a:buAutoNum type="arabicPeriod"/>
            </a:pPr>
            <a:r>
              <a:rPr lang="ru-RU" sz="1800" b="0" i="0" u="none" strike="noStrike" cap="non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Просит деньги </a:t>
            </a:r>
            <a:r>
              <a:rPr lang="ru-RU" sz="1800" b="1" i="0" u="none" strike="noStrike" cap="none">
                <a:solidFill>
                  <a:srgbClr val="C55A11"/>
                </a:solidFill>
                <a:latin typeface="Arial"/>
                <a:ea typeface="Arial"/>
                <a:cs typeface="Arial"/>
                <a:sym typeface="Arial"/>
              </a:rPr>
              <a:t>НЕ НА СВОЮ </a:t>
            </a:r>
            <a:r>
              <a:rPr lang="ru-RU" sz="1800" b="0" i="0" u="none" strike="noStrike" cap="non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карту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1800"/>
              <a:buFont typeface="Calibri"/>
              <a:buAutoNum type="arabicPeriod"/>
            </a:pPr>
            <a:r>
              <a:rPr lang="ru-RU" sz="1800" b="0" i="0" u="none" strike="noStrike" cap="non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Присылает </a:t>
            </a:r>
            <a:r>
              <a:rPr lang="ru-RU" sz="1800" b="1" i="0" u="none" strike="noStrike" cap="none">
                <a:solidFill>
                  <a:srgbClr val="C55A11"/>
                </a:solidFill>
                <a:latin typeface="Arial"/>
                <a:ea typeface="Arial"/>
                <a:cs typeface="Arial"/>
                <a:sym typeface="Arial"/>
              </a:rPr>
              <a:t>ФОТО КАРТЫ </a:t>
            </a:r>
            <a:r>
              <a:rPr lang="ru-RU" sz="1800" b="0" i="0" u="none" strike="noStrike" cap="non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со своими данными – это может быть подделка!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1800"/>
              <a:buFont typeface="Calibri"/>
              <a:buAutoNum type="arabicPeriod"/>
            </a:pPr>
            <a:r>
              <a:rPr lang="ru-RU" sz="1800" b="0" i="0" u="none" strike="noStrike" cap="non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Присылает </a:t>
            </a:r>
            <a:r>
              <a:rPr lang="ru-RU" sz="1800" b="1" i="0" u="none" strike="noStrike" cap="none">
                <a:solidFill>
                  <a:srgbClr val="C55A11"/>
                </a:solidFill>
                <a:latin typeface="Arial"/>
                <a:ea typeface="Arial"/>
                <a:cs typeface="Arial"/>
                <a:sym typeface="Arial"/>
              </a:rPr>
              <a:t>голосовое или видео с просьбой </a:t>
            </a:r>
            <a:r>
              <a:rPr lang="ru-RU" sz="1800" b="0" i="0" u="none" strike="noStrike" cap="non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– это может быть подделка!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1800"/>
              <a:buFont typeface="Calibri"/>
              <a:buAutoNum type="arabicPeriod"/>
            </a:pPr>
            <a:r>
              <a:rPr lang="ru-RU" sz="1800" b="1" i="0" u="none" strike="noStrike" cap="none">
                <a:solidFill>
                  <a:srgbClr val="C55A11"/>
                </a:solidFill>
                <a:latin typeface="Arial"/>
                <a:ea typeface="Arial"/>
                <a:cs typeface="Arial"/>
                <a:sym typeface="Arial"/>
              </a:rPr>
              <a:t>Странный стиль общения</a:t>
            </a:r>
            <a:r>
              <a:rPr lang="ru-RU" sz="1800" b="0" i="0" u="none" strike="noStrike" cap="non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, отличается от привычного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1800"/>
              <a:buFont typeface="Arial"/>
              <a:buNone/>
            </a:pPr>
            <a:r>
              <a:rPr lang="ru-RU" sz="1800" b="1" i="0" u="none" strike="noStrike" cap="none">
                <a:solidFill>
                  <a:srgbClr val="C55A11"/>
                </a:solidFill>
                <a:latin typeface="Arial"/>
                <a:ea typeface="Arial"/>
                <a:cs typeface="Arial"/>
                <a:sym typeface="Arial"/>
              </a:rPr>
              <a:t>НЕ ПЕРЕВОДИТЕ </a:t>
            </a:r>
            <a:r>
              <a:rPr lang="ru-RU" sz="1800" b="1" i="0" u="none" strike="noStrike" cap="non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ДЕНЬГИ!    </a:t>
            </a:r>
            <a:r>
              <a:rPr lang="ru-RU" sz="1800" b="1" i="0" u="none" strike="noStrike" cap="none">
                <a:solidFill>
                  <a:srgbClr val="C55A11"/>
                </a:solidFill>
                <a:latin typeface="Arial"/>
                <a:ea typeface="Arial"/>
                <a:cs typeface="Arial"/>
                <a:sym typeface="Arial"/>
              </a:rPr>
              <a:t>СВЯЖИТЕСЬ </a:t>
            </a:r>
            <a:r>
              <a:rPr lang="ru-RU" sz="1800" b="1" i="0" u="none" strike="noStrike" cap="non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 С ЧЕЛОВЕКОМ!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1800"/>
              <a:buFont typeface="Arial"/>
              <a:buNone/>
            </a:pPr>
            <a:r>
              <a:rPr lang="ru-RU" sz="1800" b="1" i="0" u="none" strike="noStrike" cap="non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ЕСЛИ ОН СБРОСИЛ ЗВОНОК, НЕ ОТВЕЧАЕТ – </a:t>
            </a:r>
            <a:r>
              <a:rPr lang="ru-RU" sz="1800" b="1" i="0" u="none" strike="noStrike" cap="none">
                <a:solidFill>
                  <a:srgbClr val="C55A11"/>
                </a:solidFill>
                <a:latin typeface="Arial"/>
                <a:ea typeface="Arial"/>
                <a:cs typeface="Arial"/>
                <a:sym typeface="Arial"/>
              </a:rPr>
              <a:t>НЕ ПЕРЕВОДИМ </a:t>
            </a:r>
            <a:r>
              <a:rPr lang="ru-RU" sz="1800" b="1" i="0" u="none" strike="noStrike" cap="non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ДЕНЬГИ!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31"/>
          <p:cNvSpPr txBox="1"/>
          <p:nvPr/>
        </p:nvSpPr>
        <p:spPr>
          <a:xfrm>
            <a:off x="1965293" y="0"/>
            <a:ext cx="63321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300"/>
              <a:buFont typeface="Arial"/>
              <a:buNone/>
            </a:pPr>
            <a:r>
              <a:rPr lang="ru-RU" sz="3200" b="0" i="0" u="none" strike="noStrike" cap="non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Если вас взломали: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31"/>
          <p:cNvSpPr txBox="1"/>
          <p:nvPr/>
        </p:nvSpPr>
        <p:spPr>
          <a:xfrm>
            <a:off x="548196" y="634996"/>
            <a:ext cx="7441707" cy="4358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342900" marR="0" lvl="0" indent="-336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1700"/>
              <a:buFont typeface="Calibri"/>
              <a:buAutoNum type="arabicPeriod"/>
            </a:pPr>
            <a:r>
              <a:rPr lang="ru-RU" sz="1700" b="0" i="0" u="none" strike="noStrike" cap="non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Настройки - &gt; связанные устройства -&gt; </a:t>
            </a:r>
            <a:r>
              <a:rPr lang="ru-RU" sz="1700" b="1" i="0" u="none" strike="noStrike" cap="none">
                <a:solidFill>
                  <a:srgbClr val="C55A11"/>
                </a:solidFill>
                <a:latin typeface="Arial"/>
                <a:ea typeface="Arial"/>
                <a:cs typeface="Arial"/>
                <a:sym typeface="Arial"/>
              </a:rPr>
              <a:t>ОТВЯЗАТЬ</a:t>
            </a: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700" b="0" i="0" u="none" strike="noStrike" cap="none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36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1700"/>
              <a:buFont typeface="Calibri"/>
              <a:buAutoNum type="arabicPeriod"/>
            </a:pPr>
            <a:r>
              <a:rPr lang="ru-RU" sz="1700" b="1" i="0" u="none" strike="noStrike" cap="none">
                <a:solidFill>
                  <a:srgbClr val="C55A11"/>
                </a:solidFill>
                <a:latin typeface="Arial"/>
                <a:ea typeface="Arial"/>
                <a:cs typeface="Arial"/>
                <a:sym typeface="Arial"/>
              </a:rPr>
              <a:t>Поставить аватарку и статус </a:t>
            </a:r>
            <a:r>
              <a:rPr lang="ru-RU" sz="1700" b="0" i="0" u="none" strike="noStrike" cap="none">
                <a:solidFill>
                  <a:srgbClr val="2F5597"/>
                </a:solidFill>
                <a:latin typeface="Arial"/>
                <a:ea typeface="Arial"/>
                <a:cs typeface="Arial"/>
                <a:sym typeface="Arial"/>
              </a:rPr>
              <a:t>/к</a:t>
            </a:r>
            <a:r>
              <a:rPr lang="ru-RU" sz="1700" b="0" i="0" u="none" strike="noStrike" cap="non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артинки есть в интернете/</a:t>
            </a:r>
            <a:br>
              <a:rPr lang="ru-RU" sz="1700" b="0" i="0" u="none" strike="noStrike" cap="non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700" b="0" i="0" u="none" strike="noStrike" cap="non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«Меня взломали, не переводите деньги!»</a:t>
            </a: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700" b="0" i="0" u="none" strike="noStrike" cap="none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36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1700"/>
              <a:buFont typeface="Calibri"/>
              <a:buAutoNum type="arabicPeriod"/>
            </a:pPr>
            <a:r>
              <a:rPr lang="ru-RU" sz="1700" b="1" i="0" u="none" strike="noStrike" cap="none">
                <a:solidFill>
                  <a:srgbClr val="C55A11"/>
                </a:solidFill>
                <a:latin typeface="Arial"/>
                <a:ea typeface="Arial"/>
                <a:cs typeface="Arial"/>
                <a:sym typeface="Arial"/>
              </a:rPr>
              <a:t>Удалить мессенджер </a:t>
            </a:r>
            <a:r>
              <a:rPr lang="ru-RU" sz="1700" b="0" i="0" u="none" strike="noStrike" cap="non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с телефона. </a:t>
            </a:r>
            <a:br>
              <a:rPr lang="ru-RU" sz="1700" b="0" i="0" u="none" strike="noStrike" cap="non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700" b="1" i="0" u="none" strike="noStrike" cap="none">
                <a:solidFill>
                  <a:srgbClr val="C55A11"/>
                </a:solidFill>
                <a:latin typeface="Arial"/>
                <a:ea typeface="Arial"/>
                <a:cs typeface="Arial"/>
                <a:sym typeface="Arial"/>
              </a:rPr>
              <a:t>Загрузить заново </a:t>
            </a:r>
            <a:r>
              <a:rPr lang="ru-RU" sz="1700" b="0" i="0" u="none" strike="noStrike" cap="non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из магазина приложений</a:t>
            </a: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700" b="0" i="0" u="none" strike="noStrike" cap="none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36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1700"/>
              <a:buFont typeface="Calibri"/>
              <a:buAutoNum type="arabicPeriod"/>
            </a:pPr>
            <a:r>
              <a:rPr lang="ru-RU" sz="1700" b="1" i="0" u="none" strike="noStrike" cap="none">
                <a:solidFill>
                  <a:srgbClr val="C55A11"/>
                </a:solidFill>
                <a:latin typeface="Arial"/>
                <a:ea typeface="Arial"/>
                <a:cs typeface="Arial"/>
                <a:sym typeface="Arial"/>
              </a:rPr>
              <a:t>Ввести номер телефона, ввести код из смс </a:t>
            </a:r>
            <a:r>
              <a:rPr lang="ru-RU" sz="1700" b="0" i="0" u="none" strike="noStrike" cap="non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от мессенджера</a:t>
            </a: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700" b="0" i="0" u="none" strike="noStrike" cap="none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36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1700"/>
              <a:buFont typeface="Calibri"/>
              <a:buAutoNum type="arabicPeriod"/>
            </a:pPr>
            <a:r>
              <a:rPr lang="ru-RU" sz="1700" b="0" i="0" u="none" strike="noStrike" cap="non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Если стояла двухшаговая проверка – </a:t>
            </a:r>
            <a:r>
              <a:rPr lang="ru-RU" sz="1700" b="1" i="0" u="none" strike="noStrike" cap="none">
                <a:solidFill>
                  <a:srgbClr val="C55A11"/>
                </a:solidFill>
                <a:latin typeface="Arial"/>
                <a:ea typeface="Arial"/>
                <a:cs typeface="Arial"/>
                <a:sym typeface="Arial"/>
              </a:rPr>
              <a:t>ввести 6-значный пароль</a:t>
            </a: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700" b="1" i="0" u="none" strike="noStrike" cap="none">
              <a:solidFill>
                <a:srgbClr val="C55A1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36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1700"/>
              <a:buFont typeface="Calibri"/>
              <a:buAutoNum type="arabicPeriod"/>
            </a:pPr>
            <a:r>
              <a:rPr lang="ru-RU" sz="1700" b="0" i="0" u="none" strike="noStrike" cap="non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Если не стояла, но просит код – значит, его установили мошенники. Они уже потеряли доступ к вашему мессенджеру. </a:t>
            </a:r>
            <a:r>
              <a:rPr lang="ru-RU" sz="1700" b="1" i="0" u="none" strike="noStrike" cap="none">
                <a:solidFill>
                  <a:srgbClr val="C55A11"/>
                </a:solidFill>
                <a:latin typeface="Arial"/>
                <a:ea typeface="Arial"/>
                <a:cs typeface="Arial"/>
                <a:sym typeface="Arial"/>
              </a:rPr>
              <a:t>Через 7 дней код сбросится</a:t>
            </a:r>
            <a:r>
              <a:rPr lang="ru-RU" sz="1700" b="0" i="0" u="none" strike="noStrike" cap="non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, и вы спокойно зайдете в аккаунт.</a:t>
            </a: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700" b="0" i="0" u="none" strike="noStrike" cap="none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36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1700"/>
              <a:buFont typeface="Calibri"/>
              <a:buAutoNum type="arabicPeriod"/>
            </a:pPr>
            <a:r>
              <a:rPr lang="ru-RU" sz="1700" b="1" i="0" u="none" strike="noStrike" cap="none">
                <a:solidFill>
                  <a:srgbClr val="C55A11"/>
                </a:solidFill>
                <a:latin typeface="Arial"/>
                <a:ea typeface="Arial"/>
                <a:cs typeface="Arial"/>
                <a:sym typeface="Arial"/>
              </a:rPr>
              <a:t>Поменяйте пароли </a:t>
            </a:r>
            <a:r>
              <a:rPr lang="ru-RU" sz="1700" b="0" i="0" u="none" strike="noStrike" cap="non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во всех соцсетях и на электронной почте, </a:t>
            </a:r>
            <a:br>
              <a:rPr lang="ru-RU" sz="1700" b="0" i="0" u="none" strike="noStrike" cap="non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700" b="0" i="0" u="none" strike="noStrike" cap="non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к которой привязан мессенджер!</a:t>
            </a: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7" name="Google Shape;447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69451" y="240462"/>
            <a:ext cx="1503048" cy="3989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2" name="Google Shape;452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69451" y="240462"/>
            <a:ext cx="1503048" cy="398908"/>
          </a:xfrm>
          <a:prstGeom prst="rect">
            <a:avLst/>
          </a:prstGeom>
          <a:noFill/>
          <a:ln>
            <a:noFill/>
          </a:ln>
        </p:spPr>
      </p:pic>
      <p:sp>
        <p:nvSpPr>
          <p:cNvPr id="453" name="Google Shape;453;p32"/>
          <p:cNvSpPr txBox="1"/>
          <p:nvPr/>
        </p:nvSpPr>
        <p:spPr>
          <a:xfrm>
            <a:off x="170895" y="240463"/>
            <a:ext cx="5841508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ru-RU" sz="3300" b="0" i="0" u="none" strike="noStrike" cap="non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Ваш начальник, коллега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ru-RU" sz="3300" b="0" i="0" u="none" strike="noStrike" cap="non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Вышестоящий руководитель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Google Shape;454;p32"/>
          <p:cNvSpPr txBox="1"/>
          <p:nvPr/>
        </p:nvSpPr>
        <p:spPr>
          <a:xfrm>
            <a:off x="356113" y="1458398"/>
            <a:ext cx="3468950" cy="2065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1425"/>
              <a:buFont typeface="Calibri"/>
              <a:buAutoNum type="arabicPeriod"/>
            </a:pPr>
            <a:r>
              <a:rPr lang="ru-RU" sz="1425" b="0" i="0" u="none" strike="noStrike" cap="non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Незнакомый номер, </a:t>
            </a:r>
            <a:br>
              <a:rPr lang="ru-RU" sz="1425" b="0" i="0" u="none" strike="noStrike" cap="non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425" b="0" i="0" u="none" strike="noStrike" cap="non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не сохранен в тел.книге</a:t>
            </a:r>
            <a:endParaRPr sz="1425" b="0" i="0" u="none" strike="noStrike" cap="none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524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25"/>
              <a:buFont typeface="Calibri"/>
              <a:buNone/>
            </a:pPr>
            <a:endParaRPr sz="1425" b="0" i="0" u="none" strike="noStrike" cap="none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1425"/>
              <a:buFont typeface="Calibri"/>
              <a:buAutoNum type="arabicPeriod"/>
            </a:pPr>
            <a:r>
              <a:rPr lang="ru-RU" sz="1425" b="0" i="0" u="none" strike="noStrike" cap="non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Говорит, что вам позвонит </a:t>
            </a:r>
            <a:br>
              <a:rPr lang="ru-RU" sz="1425" b="0" i="0" u="none" strike="noStrike" cap="non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425" b="0" i="0" u="none" strike="noStrike" cap="non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кто-то из службы безопасности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524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25"/>
              <a:buFont typeface="Calibri"/>
              <a:buNone/>
            </a:pPr>
            <a:endParaRPr sz="1425" b="0" i="0" u="none" strike="noStrike" cap="none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1425"/>
              <a:buFont typeface="Calibri"/>
              <a:buAutoNum type="arabicPeriod"/>
            </a:pPr>
            <a:r>
              <a:rPr lang="ru-RU" sz="1425" b="0" i="0" u="none" strike="noStrike" cap="non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Требует сохранять секретность, </a:t>
            </a:r>
            <a:br>
              <a:rPr lang="ru-RU" sz="1425" b="0" i="0" u="none" strike="noStrike" cap="non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425" b="0" i="0" u="none" strike="noStrike" cap="non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не распространяться коллегам, </a:t>
            </a:r>
            <a:br>
              <a:rPr lang="ru-RU" sz="1425" b="0" i="0" u="none" strike="noStrike" cap="non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425" b="0" i="0" u="none" strike="noStrike" cap="non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выйти из кабинета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32"/>
          <p:cNvSpPr txBox="1"/>
          <p:nvPr/>
        </p:nvSpPr>
        <p:spPr>
          <a:xfrm>
            <a:off x="287309" y="3689256"/>
            <a:ext cx="4420200" cy="14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ru-RU" sz="1700" b="1" i="0" u="none" strike="noStrike" cap="none">
                <a:solidFill>
                  <a:srgbClr val="C55A11"/>
                </a:solidFill>
                <a:latin typeface="Arial"/>
                <a:ea typeface="Arial"/>
                <a:cs typeface="Arial"/>
                <a:sym typeface="Arial"/>
              </a:rPr>
              <a:t>НАРУШАЙТЕ СУБОРДИНАЦИЮ! 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 i="0" u="none" strike="noStrike" cap="none">
              <a:solidFill>
                <a:srgbClr val="C55A1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ru-RU" sz="1700" b="1" i="0" u="none" strike="noStrike" cap="non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ПОДОЙДИТЕ К НАЧАЛЬНИКУ ЛИЧНО!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 i="0" u="none" strike="noStrike" cap="none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ru-RU" sz="1700" b="1" i="0" u="none" strike="noStrike" cap="non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НИКАКИХ ДЕНЕГ НЕ ПЕРЕВОДИТЕ! </a:t>
            </a:r>
            <a:endParaRPr sz="17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6" name="Google Shape;456;p32"/>
          <p:cNvPicPr preferRelativeResize="0"/>
          <p:nvPr/>
        </p:nvPicPr>
        <p:blipFill rotWithShape="1">
          <a:blip r:embed="rId4">
            <a:alphaModFix/>
          </a:blip>
          <a:srcRect t="11902"/>
          <a:stretch/>
        </p:blipFill>
        <p:spPr>
          <a:xfrm>
            <a:off x="4869346" y="1602374"/>
            <a:ext cx="1706567" cy="325618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3921"/>
              </a:srgbClr>
            </a:outerShdw>
          </a:effectLst>
        </p:spPr>
      </p:pic>
      <p:pic>
        <p:nvPicPr>
          <p:cNvPr id="457" name="Google Shape;457;p32"/>
          <p:cNvPicPr preferRelativeResize="0"/>
          <p:nvPr/>
        </p:nvPicPr>
        <p:blipFill rotWithShape="1">
          <a:blip r:embed="rId5">
            <a:alphaModFix/>
          </a:blip>
          <a:srcRect t="11902"/>
          <a:stretch/>
        </p:blipFill>
        <p:spPr>
          <a:xfrm>
            <a:off x="7056686" y="1602373"/>
            <a:ext cx="1706567" cy="325618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3921"/>
              </a:srgbClr>
            </a:outerShd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2" name="Google Shape;462;g376cb1811b9_0_1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0637"/>
            <a:ext cx="9143998" cy="850901"/>
          </a:xfrm>
          <a:prstGeom prst="rect">
            <a:avLst/>
          </a:prstGeom>
          <a:noFill/>
          <a:ln>
            <a:noFill/>
          </a:ln>
        </p:spPr>
      </p:pic>
      <p:sp>
        <p:nvSpPr>
          <p:cNvPr id="463" name="Google Shape;463;g376cb1811b9_0_113"/>
          <p:cNvSpPr txBox="1"/>
          <p:nvPr/>
        </p:nvSpPr>
        <p:spPr>
          <a:xfrm>
            <a:off x="1" y="830264"/>
            <a:ext cx="8815500" cy="523200"/>
          </a:xfrm>
          <a:prstGeom prst="rect">
            <a:avLst/>
          </a:prstGeom>
          <a:solidFill>
            <a:srgbClr val="EF7D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2800"/>
              <a:buFont typeface="Arial"/>
              <a:buNone/>
            </a:pPr>
            <a:r>
              <a:rPr lang="ru-RU" sz="2800" b="1" i="0" u="none" strike="noStrike" cap="non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Мошенники в электронной почте и смс</a:t>
            </a:r>
            <a:endParaRPr sz="2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g376cb1811b9_0_113"/>
          <p:cNvSpPr txBox="1"/>
          <p:nvPr/>
        </p:nvSpPr>
        <p:spPr>
          <a:xfrm>
            <a:off x="128772" y="1428150"/>
            <a:ext cx="8686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>
                <a:solidFill>
                  <a:srgbClr val="EF7D00"/>
                </a:solidFill>
                <a:latin typeface="Arial"/>
                <a:ea typeface="Arial"/>
                <a:cs typeface="Arial"/>
                <a:sym typeface="Arial"/>
              </a:rPr>
              <a:t>Вы НЕ СМОЖЕТЕ отличить реальное письмо и смс от подделки!</a:t>
            </a:r>
            <a:endParaRPr sz="1800" b="1" i="0" u="none" strike="noStrike" cap="none">
              <a:solidFill>
                <a:srgbClr val="EF7D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g376cb1811b9_0_113"/>
          <p:cNvSpPr txBox="1"/>
          <p:nvPr/>
        </p:nvSpPr>
        <p:spPr>
          <a:xfrm>
            <a:off x="128784" y="4365552"/>
            <a:ext cx="6729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>
                <a:solidFill>
                  <a:srgbClr val="EF7D00"/>
                </a:solidFill>
                <a:latin typeface="Arial"/>
                <a:ea typeface="Arial"/>
                <a:cs typeface="Arial"/>
                <a:sym typeface="Arial"/>
              </a:rPr>
              <a:t>НЕ ПЕРЕХОДИТЕ ПО ССЫЛКАМ ИЗ ПИСЕМ И СМС!</a:t>
            </a:r>
            <a:endParaRPr sz="1400" b="1" i="0" u="none" strike="noStrike" cap="none">
              <a:solidFill>
                <a:srgbClr val="EF7D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ПРОВЕРЯЙТЕ ТОЛЬКО В ЛИЧНОМ КАБИНЕТЕ НА САЙТЕ!</a:t>
            </a:r>
            <a:endParaRPr sz="1800" b="0" i="0" u="none" strike="noStrike" cap="none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6" name="Google Shape;466;g376cb1811b9_0_113"/>
          <p:cNvPicPr preferRelativeResize="0"/>
          <p:nvPr/>
        </p:nvPicPr>
        <p:blipFill rotWithShape="1">
          <a:blip r:embed="rId4">
            <a:alphaModFix/>
          </a:blip>
          <a:srcRect l="40498" t="9893" r="13666"/>
          <a:stretch/>
        </p:blipFill>
        <p:spPr>
          <a:xfrm>
            <a:off x="2891765" y="1918014"/>
            <a:ext cx="2588742" cy="232696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3921"/>
              </a:srgbClr>
            </a:outerShdw>
          </a:effectLst>
        </p:spPr>
      </p:pic>
      <p:pic>
        <p:nvPicPr>
          <p:cNvPr id="467" name="Google Shape;467;g376cb1811b9_0_113"/>
          <p:cNvPicPr preferRelativeResize="0"/>
          <p:nvPr/>
        </p:nvPicPr>
        <p:blipFill rotWithShape="1">
          <a:blip r:embed="rId5">
            <a:alphaModFix/>
          </a:blip>
          <a:srcRect l="17988" t="32686" r="19026" b="24784"/>
          <a:stretch/>
        </p:blipFill>
        <p:spPr>
          <a:xfrm>
            <a:off x="128767" y="2673167"/>
            <a:ext cx="2588741" cy="98314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3921"/>
              </a:srgbClr>
            </a:outerShdw>
          </a:effectLst>
        </p:spPr>
      </p:pic>
      <p:pic>
        <p:nvPicPr>
          <p:cNvPr id="468" name="Google Shape;468;g376cb1811b9_0_113"/>
          <p:cNvPicPr preferRelativeResize="0"/>
          <p:nvPr/>
        </p:nvPicPr>
        <p:blipFill rotWithShape="1">
          <a:blip r:embed="rId6">
            <a:alphaModFix/>
          </a:blip>
          <a:srcRect r="24252" b="1988"/>
          <a:stretch/>
        </p:blipFill>
        <p:spPr>
          <a:xfrm>
            <a:off x="6136100" y="1815150"/>
            <a:ext cx="2721673" cy="269916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3" name="Google Shape;473;g376d96533a6_0_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0637"/>
            <a:ext cx="9143998" cy="850901"/>
          </a:xfrm>
          <a:prstGeom prst="rect">
            <a:avLst/>
          </a:prstGeom>
          <a:noFill/>
          <a:ln>
            <a:noFill/>
          </a:ln>
        </p:spPr>
      </p:pic>
      <p:sp>
        <p:nvSpPr>
          <p:cNvPr id="474" name="Google Shape;474;g376d96533a6_0_1"/>
          <p:cNvSpPr txBox="1"/>
          <p:nvPr/>
        </p:nvSpPr>
        <p:spPr>
          <a:xfrm>
            <a:off x="0" y="830275"/>
            <a:ext cx="5664000" cy="523200"/>
          </a:xfrm>
          <a:prstGeom prst="rect">
            <a:avLst/>
          </a:prstGeom>
          <a:solidFill>
            <a:srgbClr val="EF7D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2800"/>
              <a:buFont typeface="Arial"/>
              <a:buNone/>
            </a:pPr>
            <a:r>
              <a:rPr lang="ru-RU" sz="2800" b="1" i="0" u="none" strike="noStrike" cap="non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ЗАПОМНИТЕ СХЕМУ 2025 года</a:t>
            </a:r>
            <a:endParaRPr sz="2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g376d96533a6_0_1"/>
          <p:cNvSpPr txBox="1"/>
          <p:nvPr/>
        </p:nvSpPr>
        <p:spPr>
          <a:xfrm>
            <a:off x="144085" y="1492911"/>
            <a:ext cx="8855828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1" i="0" u="none" strike="noStrike" cap="none">
                <a:solidFill>
                  <a:srgbClr val="C55A11"/>
                </a:solidFill>
                <a:latin typeface="Arial"/>
                <a:ea typeface="Arial"/>
                <a:cs typeface="Arial"/>
                <a:sym typeface="Arial"/>
              </a:rPr>
              <a:t>ПЕРВЫЙ МОШЕННИК</a:t>
            </a:r>
            <a:r>
              <a:rPr lang="ru-RU" sz="2400" b="0" i="0" u="none" strike="noStrike" cap="none">
                <a:solidFill>
                  <a:srgbClr val="C55A1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400" b="0" i="0" u="none" strike="noStrike" cap="none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втирается в доверие,</a:t>
            </a:r>
            <a:br>
              <a:rPr lang="ru-RU" sz="2400" b="0" i="0" u="none" strike="noStrike" cap="none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2400" b="0" i="0" u="none" strike="noStrike" cap="none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вытягивает код из смс и пугает (звонок обрывается)</a:t>
            </a:r>
            <a:endParaRPr sz="2400" b="0" i="0" u="none" strike="noStrike" cap="none">
              <a:solidFill>
                <a:srgbClr val="17365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br>
              <a:rPr lang="ru-RU" sz="2400" b="0" i="0" u="none" strike="noStrike" cap="none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2400" b="1" i="0" u="none" strike="noStrike" cap="none">
                <a:solidFill>
                  <a:srgbClr val="C55A11"/>
                </a:solidFill>
                <a:latin typeface="Arial"/>
                <a:ea typeface="Arial"/>
                <a:cs typeface="Arial"/>
                <a:sym typeface="Arial"/>
              </a:rPr>
              <a:t>ВТОРОЙ МОШЕННИК</a:t>
            </a:r>
            <a:r>
              <a:rPr lang="ru-RU" sz="2400" b="0" i="0" u="none" strike="noStrike" cap="none">
                <a:solidFill>
                  <a:srgbClr val="C55A1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400" b="0" i="0" u="none" strike="noStrike" cap="none">
                <a:solidFill>
                  <a:srgbClr val="324F71"/>
                </a:solidFill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lang="ru-RU" sz="2400" b="0" i="0" u="none" strike="noStrike" cap="none">
                <a:solidFill>
                  <a:srgbClr val="C55A1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4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грозит, что вы общались </a:t>
            </a:r>
            <a:br>
              <a:rPr lang="ru-RU" sz="24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24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с мошенником. </a:t>
            </a:r>
            <a:r>
              <a:rPr lang="ru-RU" sz="2400" b="0" i="0" u="none" strike="noStrike" cap="none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«Спасает» под видом Госуслуг, службы поддержки банка, полиции, ФСБ, кого угодно!</a:t>
            </a:r>
            <a:endParaRPr sz="2400" b="0" i="0" u="none" strike="noStrike" cap="none">
              <a:solidFill>
                <a:srgbClr val="17365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17365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1" i="0" u="none" strike="noStrike" cap="none">
                <a:solidFill>
                  <a:srgbClr val="C55A11"/>
                </a:solidFill>
                <a:latin typeface="Arial"/>
                <a:ea typeface="Arial"/>
                <a:cs typeface="Arial"/>
                <a:sym typeface="Arial"/>
              </a:rPr>
              <a:t>ЖЕРТВА САМА</a:t>
            </a:r>
            <a:r>
              <a:rPr lang="ru-RU" sz="2400" b="0" i="0" u="none" strike="noStrike" cap="none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 следует инструкциям «спасателя», </a:t>
            </a:r>
            <a:br>
              <a:rPr lang="ru-RU" sz="2400" b="0" i="0" u="none" strike="noStrike" cap="none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2400" b="0" i="0" u="none" strike="noStrike" cap="none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снимает деньги, оформляет кредиты и отдает деньги!</a:t>
            </a:r>
            <a:endParaRPr sz="2400" b="0" i="0" u="none" strike="noStrike" cap="none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6" name="Google Shape;476;g376d96533a6_0_1"/>
          <p:cNvPicPr preferRelativeResize="0"/>
          <p:nvPr/>
        </p:nvPicPr>
        <p:blipFill rotWithShape="1">
          <a:blip r:embed="rId4">
            <a:alphaModFix/>
          </a:blip>
          <a:srcRect l="5543" t="11692" r="5479" b="17137"/>
          <a:stretch/>
        </p:blipFill>
        <p:spPr>
          <a:xfrm>
            <a:off x="6315632" y="457246"/>
            <a:ext cx="2734926" cy="64396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3921"/>
              </a:srgbClr>
            </a:outerShdw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" name="Google Shape;481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0637"/>
            <a:ext cx="9144000" cy="850901"/>
          </a:xfrm>
          <a:prstGeom prst="rect">
            <a:avLst/>
          </a:prstGeom>
          <a:noFill/>
          <a:ln>
            <a:noFill/>
          </a:ln>
        </p:spPr>
      </p:pic>
      <p:sp>
        <p:nvSpPr>
          <p:cNvPr id="482" name="Google Shape;482;p15"/>
          <p:cNvSpPr txBox="1"/>
          <p:nvPr/>
        </p:nvSpPr>
        <p:spPr>
          <a:xfrm>
            <a:off x="0" y="830275"/>
            <a:ext cx="6114600" cy="523200"/>
          </a:xfrm>
          <a:prstGeom prst="rect">
            <a:avLst/>
          </a:prstGeom>
          <a:solidFill>
            <a:srgbClr val="EF7D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2800"/>
              <a:buFont typeface="Arial"/>
              <a:buNone/>
            </a:pPr>
            <a:r>
              <a:rPr lang="ru-RU" sz="2800" b="1" i="0" u="none" strike="noStrike" cap="non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ЗАПОМНИТЕ – ЭТО НЕПРАВДА!</a:t>
            </a:r>
            <a:endParaRPr sz="2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15"/>
          <p:cNvSpPr txBox="1"/>
          <p:nvPr/>
        </p:nvSpPr>
        <p:spPr>
          <a:xfrm>
            <a:off x="214753" y="1686470"/>
            <a:ext cx="8606700" cy="304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2400"/>
              <a:buFont typeface="Arial"/>
              <a:buChar char="●"/>
            </a:pPr>
            <a:r>
              <a:rPr lang="ru-RU" sz="2400" b="0" i="0" u="none" strike="noStrike" cap="none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«от вас ушел перевод в поддержку ВСУ»</a:t>
            </a:r>
            <a:endParaRPr sz="2400" b="0" i="0" u="none" strike="noStrike" cap="none">
              <a:solidFill>
                <a:srgbClr val="17365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2400"/>
              <a:buFont typeface="Arial"/>
              <a:buChar char="●"/>
            </a:pPr>
            <a:r>
              <a:rPr lang="ru-RU" sz="2400" b="0" i="0" u="none" strike="noStrike" cap="none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«вы подозреваетесь в терроризме, экстремизме»</a:t>
            </a:r>
            <a:endParaRPr sz="2400" b="0" i="0" u="none" strike="noStrike" cap="none">
              <a:solidFill>
                <a:srgbClr val="17365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2400"/>
              <a:buFont typeface="Arial"/>
              <a:buChar char="●"/>
            </a:pPr>
            <a:r>
              <a:rPr lang="ru-RU" sz="2400" b="0" i="0" u="none" strike="noStrike" cap="none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«вы обвиняетесь в госизмене»</a:t>
            </a:r>
            <a:endParaRPr sz="2400" b="0" i="0" u="none" strike="noStrike" cap="none">
              <a:solidFill>
                <a:srgbClr val="17365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0" i="0" u="none" strike="noStrike" cap="none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1" i="0" u="none" strike="noStrike" cap="none">
                <a:solidFill>
                  <a:srgbClr val="C55A11"/>
                </a:solidFill>
                <a:latin typeface="Arial"/>
                <a:ea typeface="Arial"/>
                <a:cs typeface="Arial"/>
                <a:sym typeface="Arial"/>
              </a:rPr>
              <a:t>ФСБ НЕ БУДЕТ ЗВОНИТЬ И УГРОЖАТЬ ВАМ!</a:t>
            </a:r>
            <a:endParaRPr sz="2400" b="1" i="0" u="none" strike="noStrike" cap="none">
              <a:solidFill>
                <a:srgbClr val="C55A1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C55A1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1" i="0" u="none" strike="noStrike" cap="none">
                <a:solidFill>
                  <a:srgbClr val="C55A11"/>
                </a:solidFill>
                <a:latin typeface="Arial"/>
                <a:ea typeface="Arial"/>
                <a:cs typeface="Arial"/>
                <a:sym typeface="Arial"/>
              </a:rPr>
              <a:t>СПЕЦСЛУЖБЫ ТАК НЕ РАБОТАЮТ!</a:t>
            </a:r>
            <a:endParaRPr sz="2400" b="1" i="0" u="none" strike="noStrike" cap="none">
              <a:solidFill>
                <a:srgbClr val="C55A1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17365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8" name="Google Shape;488;p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0637"/>
            <a:ext cx="9144000" cy="850901"/>
          </a:xfrm>
          <a:prstGeom prst="rect">
            <a:avLst/>
          </a:prstGeom>
          <a:noFill/>
          <a:ln>
            <a:noFill/>
          </a:ln>
        </p:spPr>
      </p:pic>
      <p:sp>
        <p:nvSpPr>
          <p:cNvPr id="489" name="Google Shape;489;p98"/>
          <p:cNvSpPr txBox="1"/>
          <p:nvPr/>
        </p:nvSpPr>
        <p:spPr>
          <a:xfrm>
            <a:off x="3350575" y="143213"/>
            <a:ext cx="5524775" cy="523180"/>
          </a:xfrm>
          <a:prstGeom prst="rect">
            <a:avLst/>
          </a:prstGeom>
          <a:solidFill>
            <a:srgbClr val="EF7D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2800"/>
              <a:buFont typeface="Arial"/>
              <a:buNone/>
            </a:pPr>
            <a:r>
              <a:rPr lang="ru-RU" sz="2800" b="1" i="0" u="none" strike="noStrike" cap="non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Я ПОПАЛСЯ! ЧТО ДЕЛАТЬ?</a:t>
            </a:r>
            <a:endParaRPr sz="2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98"/>
          <p:cNvSpPr txBox="1"/>
          <p:nvPr/>
        </p:nvSpPr>
        <p:spPr>
          <a:xfrm>
            <a:off x="268650" y="996746"/>
            <a:ext cx="8606700" cy="3816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100" b="1" i="0" u="none" strike="noStrike" cap="none">
                <a:solidFill>
                  <a:srgbClr val="C55A11"/>
                </a:solidFill>
                <a:latin typeface="Arial"/>
                <a:ea typeface="Arial"/>
                <a:cs typeface="Arial"/>
                <a:sym typeface="Arial"/>
              </a:rPr>
              <a:t>1. ПОЛОЖИТЕ ТРУБКУ</a:t>
            </a:r>
            <a:br>
              <a:rPr lang="ru-RU" sz="2100" b="0" i="0" u="none" strike="noStrike" cap="none">
                <a:solidFill>
                  <a:srgbClr val="C55A1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2100" b="0" i="0" u="none" strike="noStrike" cap="none">
                <a:solidFill>
                  <a:srgbClr val="C55A11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ru-RU" sz="21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дальше все контакты начинаете сами!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8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100" b="1" i="0" u="none" strike="noStrike" cap="none">
                <a:solidFill>
                  <a:srgbClr val="C55A11"/>
                </a:solidFill>
                <a:latin typeface="Arial"/>
                <a:ea typeface="Arial"/>
                <a:cs typeface="Arial"/>
                <a:sym typeface="Arial"/>
              </a:rPr>
              <a:t>2. СООБЩИТЕ БЛИЗКИМ (подойдите к коллеге)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1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   они помогут сохранить спокойствие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8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100" b="1" i="0" u="none" strike="noStrike" cap="none">
                <a:solidFill>
                  <a:srgbClr val="C55A11"/>
                </a:solidFill>
                <a:latin typeface="Arial"/>
                <a:ea typeface="Arial"/>
                <a:cs typeface="Arial"/>
                <a:sym typeface="Arial"/>
              </a:rPr>
              <a:t>3. ПОЗВОНИТЕ ИЛИ ЗАЙДИТЕ В БАНК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1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   сотрудники заблокируют счет, чтобы спасти деньги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8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100" b="1" i="0" u="none" strike="noStrike" cap="none">
                <a:solidFill>
                  <a:srgbClr val="C55A11"/>
                </a:solidFill>
                <a:latin typeface="Arial"/>
                <a:ea typeface="Arial"/>
                <a:cs typeface="Arial"/>
                <a:sym typeface="Arial"/>
              </a:rPr>
              <a:t>4. ВОССТАНОВИТЕ ДОСТУП В ГОСУСЛУГИ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1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   на сайте Госуслуг, либо в МФЦ с папортом и СНИЛС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8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100" b="1" i="0" u="none" strike="noStrike" cap="none">
                <a:solidFill>
                  <a:srgbClr val="C55A11"/>
                </a:solidFill>
                <a:latin typeface="Arial"/>
                <a:ea typeface="Arial"/>
                <a:cs typeface="Arial"/>
                <a:sym typeface="Arial"/>
              </a:rPr>
              <a:t>5. НАПИШИТЕ ЗАЯВЛЕНИЕ В ПОЛИЦИЮ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1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   вам нужен талон-уведомление о приеме заявления</a:t>
            </a:r>
            <a:endParaRPr sz="21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98"/>
          <p:cNvSpPr/>
          <p:nvPr/>
        </p:nvSpPr>
        <p:spPr>
          <a:xfrm>
            <a:off x="6814617" y="994114"/>
            <a:ext cx="1993990" cy="1081641"/>
          </a:xfrm>
          <a:prstGeom prst="ellipse">
            <a:avLst/>
          </a:prstGeom>
          <a:solidFill>
            <a:srgbClr val="B7CCE4"/>
          </a:solidFill>
          <a:ln w="25400" cap="flat" cmpd="sng">
            <a:solidFill>
              <a:srgbClr val="2136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i="0" u="none" strike="noStrike" cap="none">
                <a:solidFill>
                  <a:srgbClr val="C55A11"/>
                </a:solidFill>
                <a:latin typeface="Arial"/>
                <a:ea typeface="Arial"/>
                <a:cs typeface="Arial"/>
                <a:sym typeface="Arial"/>
              </a:rPr>
              <a:t>24 часа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56"/>
          <p:cNvSpPr txBox="1"/>
          <p:nvPr/>
        </p:nvSpPr>
        <p:spPr>
          <a:xfrm>
            <a:off x="5141281" y="272089"/>
            <a:ext cx="2769833" cy="634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 fontScale="97500" lnSpcReduction="1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sz="4500" b="0" i="0" u="none" strike="noStrike" cap="none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7" name="Google Shape;497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59589" y="262968"/>
            <a:ext cx="1503048" cy="398908"/>
          </a:xfrm>
          <a:prstGeom prst="rect">
            <a:avLst/>
          </a:prstGeom>
          <a:noFill/>
          <a:ln>
            <a:noFill/>
          </a:ln>
        </p:spPr>
      </p:pic>
      <p:sp>
        <p:nvSpPr>
          <p:cNvPr id="498" name="Google Shape;498;p56"/>
          <p:cNvSpPr txBox="1"/>
          <p:nvPr/>
        </p:nvSpPr>
        <p:spPr>
          <a:xfrm>
            <a:off x="1959495" y="587918"/>
            <a:ext cx="4860524" cy="444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75" tIns="14275" rIns="14275" bIns="14275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ru-RU" sz="2700" b="0" i="0" u="none" strike="noStrike" cap="non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Случаи в Башкирии от МВД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9" name="Google Shape;499;p56"/>
          <p:cNvPicPr preferRelativeResize="0"/>
          <p:nvPr/>
        </p:nvPicPr>
        <p:blipFill rotWithShape="1">
          <a:blip r:embed="rId4">
            <a:alphaModFix/>
          </a:blip>
          <a:srcRect l="6495" t="22490" r="9297" b="4900"/>
          <a:stretch/>
        </p:blipFill>
        <p:spPr>
          <a:xfrm>
            <a:off x="3449898" y="1524853"/>
            <a:ext cx="2417458" cy="2611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00" name="Google Shape;500;p5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44447" y="1227261"/>
            <a:ext cx="1183868" cy="1183868"/>
          </a:xfrm>
          <a:prstGeom prst="ellipse">
            <a:avLst/>
          </a:prstGeom>
          <a:noFill/>
          <a:ln>
            <a:noFill/>
          </a:ln>
          <a:effectLst>
            <a:outerShdw blurRad="381000" dist="292100" dir="5400000" sx="-80000" sy="-18000" rotWithShape="0">
              <a:srgbClr val="000000">
                <a:alpha val="21176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0637"/>
            <a:ext cx="9144000" cy="850901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3"/>
          <p:cNvSpPr txBox="1"/>
          <p:nvPr/>
        </p:nvSpPr>
        <p:spPr>
          <a:xfrm>
            <a:off x="484982" y="1785044"/>
            <a:ext cx="8174100" cy="32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0" i="0" u="none" strike="noStrike" cap="none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  40% всех денег,</a:t>
            </a:r>
            <a:br>
              <a:rPr lang="ru-RU" sz="2400" b="0" i="0" u="none" strike="noStrike" cap="none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2400" b="0" i="0" u="none" strike="noStrike" cap="none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                     украденных у жертв в 2024 году –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0" i="0" u="none" strike="noStrike" cap="none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это кредитные деньги!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17365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17365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17365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17365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17365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-RU" sz="1500" b="0" i="0" u="none" strike="noStrike" cap="none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Данные Банка России</a:t>
            </a:r>
            <a:endParaRPr sz="1500" b="0" i="0" u="none" strike="noStrike" cap="none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6" name="Google Shape;506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0264"/>
            <a:ext cx="9144000" cy="851068"/>
          </a:xfrm>
          <a:prstGeom prst="rect">
            <a:avLst/>
          </a:prstGeom>
          <a:noFill/>
          <a:ln>
            <a:noFill/>
          </a:ln>
        </p:spPr>
      </p:pic>
      <p:sp>
        <p:nvSpPr>
          <p:cNvPr id="507" name="Google Shape;507;p57"/>
          <p:cNvSpPr txBox="1"/>
          <p:nvPr/>
        </p:nvSpPr>
        <p:spPr>
          <a:xfrm>
            <a:off x="3920078" y="162896"/>
            <a:ext cx="3397373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ru-RU" sz="2700" b="1" i="0" u="none" strike="noStrike" cap="none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МЫ В СОЦСЕТЯХ</a:t>
            </a:r>
            <a:endParaRPr sz="2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8" name="Google Shape;508;p57"/>
          <p:cNvPicPr preferRelativeResize="0"/>
          <p:nvPr/>
        </p:nvPicPr>
        <p:blipFill rotWithShape="1">
          <a:blip r:embed="rId4">
            <a:alphaModFix/>
          </a:blip>
          <a:srcRect l="42124" t="34094" r="43834" b="40200"/>
          <a:stretch/>
        </p:blipFill>
        <p:spPr>
          <a:xfrm>
            <a:off x="744977" y="2783400"/>
            <a:ext cx="465434" cy="479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Google Shape;509;p57"/>
          <p:cNvPicPr preferRelativeResize="0"/>
          <p:nvPr/>
        </p:nvPicPr>
        <p:blipFill rotWithShape="1">
          <a:blip r:embed="rId5">
            <a:alphaModFix/>
          </a:blip>
          <a:srcRect l="31247" t="31959" r="47628" b="31465"/>
          <a:stretch/>
        </p:blipFill>
        <p:spPr>
          <a:xfrm>
            <a:off x="694372" y="2088156"/>
            <a:ext cx="516039" cy="502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0" name="Google Shape;510;p57"/>
          <p:cNvPicPr preferRelativeResize="0"/>
          <p:nvPr/>
        </p:nvPicPr>
        <p:blipFill rotWithShape="1">
          <a:blip r:embed="rId6">
            <a:alphaModFix/>
          </a:blip>
          <a:srcRect l="23225" t="34010" r="48966" b="17799"/>
          <a:stretch/>
        </p:blipFill>
        <p:spPr>
          <a:xfrm>
            <a:off x="720678" y="1519580"/>
            <a:ext cx="482380" cy="47021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1" name="Google Shape;511;p5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198556" y="1301608"/>
            <a:ext cx="2796614" cy="157309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3921"/>
              </a:srgbClr>
            </a:outerShdw>
          </a:effectLst>
        </p:spPr>
      </p:pic>
      <p:sp>
        <p:nvSpPr>
          <p:cNvPr id="512" name="Google Shape;512;p57"/>
          <p:cNvSpPr txBox="1"/>
          <p:nvPr/>
        </p:nvSpPr>
        <p:spPr>
          <a:xfrm>
            <a:off x="5308503" y="2936553"/>
            <a:ext cx="3732332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ru-RU" sz="1350" b="1" i="0" u="none" strike="noStrike" cap="none">
                <a:solidFill>
                  <a:srgbClr val="003560"/>
                </a:solidFill>
                <a:latin typeface="Arial"/>
                <a:ea typeface="Arial"/>
                <a:cs typeface="Arial"/>
                <a:sym typeface="Arial"/>
              </a:rPr>
              <a:t>ВИДЕОКУРС ПРОТИВ ДОЛГОВ</a:t>
            </a:r>
            <a:endParaRPr sz="135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57"/>
          <p:cNvSpPr txBox="1"/>
          <p:nvPr/>
        </p:nvSpPr>
        <p:spPr>
          <a:xfrm>
            <a:off x="2004842" y="889921"/>
            <a:ext cx="4750209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ru-RU" sz="1350" b="1" i="0" u="none" strike="noStrike" cap="none">
                <a:solidFill>
                  <a:srgbClr val="003560"/>
                </a:solidFill>
                <a:latin typeface="Arial"/>
                <a:ea typeface="Arial"/>
                <a:cs typeface="Arial"/>
                <a:sym typeface="Arial"/>
              </a:rPr>
              <a:t>ВИДЕОКУРС ПРОТИВ МОШЕННИКОВ</a:t>
            </a:r>
            <a:endParaRPr sz="135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4" name="Google Shape;514;p5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308504" y="3321813"/>
            <a:ext cx="3014312" cy="150889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3921"/>
              </a:srgbClr>
            </a:outerShdw>
          </a:effectLst>
        </p:spPr>
      </p:pic>
      <p:pic>
        <p:nvPicPr>
          <p:cNvPr id="515" name="Google Shape;515;p57"/>
          <p:cNvPicPr preferRelativeResize="0"/>
          <p:nvPr/>
        </p:nvPicPr>
        <p:blipFill rotWithShape="1">
          <a:blip r:embed="rId9">
            <a:alphaModFix/>
          </a:blip>
          <a:srcRect l="2865" t="7508" r="87403" b="87408"/>
          <a:stretch/>
        </p:blipFill>
        <p:spPr>
          <a:xfrm>
            <a:off x="613874" y="3626231"/>
            <a:ext cx="1178367" cy="346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16" name="Google Shape;516;p57"/>
          <p:cNvPicPr preferRelativeResize="0"/>
          <p:nvPr/>
        </p:nvPicPr>
        <p:blipFill rotWithShape="1">
          <a:blip r:embed="rId10">
            <a:alphaModFix/>
          </a:blip>
          <a:srcRect l="18567" t="37788" r="37013" b="37663"/>
          <a:stretch/>
        </p:blipFill>
        <p:spPr>
          <a:xfrm>
            <a:off x="540696" y="4141635"/>
            <a:ext cx="1252624" cy="3893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" name="Google Shape;522;p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0264"/>
            <a:ext cx="9144000" cy="851068"/>
          </a:xfrm>
          <a:prstGeom prst="rect">
            <a:avLst/>
          </a:prstGeom>
          <a:noFill/>
          <a:ln>
            <a:noFill/>
          </a:ln>
        </p:spPr>
      </p:pic>
      <p:sp>
        <p:nvSpPr>
          <p:cNvPr id="523" name="Google Shape;523;p58"/>
          <p:cNvSpPr txBox="1"/>
          <p:nvPr/>
        </p:nvSpPr>
        <p:spPr>
          <a:xfrm>
            <a:off x="5572412" y="1313029"/>
            <a:ext cx="336356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«ДЕНЬГИ К ДЕНЬГАМ УФА»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4" name="Google Shape;524;p58"/>
          <p:cNvPicPr preferRelativeResize="0"/>
          <p:nvPr/>
        </p:nvPicPr>
        <p:blipFill rotWithShape="1">
          <a:blip r:embed="rId4">
            <a:alphaModFix/>
          </a:blip>
          <a:srcRect l="4306" t="10634" r="5260" b="18434"/>
          <a:stretch/>
        </p:blipFill>
        <p:spPr>
          <a:xfrm>
            <a:off x="6470257" y="1801092"/>
            <a:ext cx="1750836" cy="175952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3921"/>
              </a:srgbClr>
            </a:outerShdw>
          </a:effectLst>
        </p:spPr>
      </p:pic>
      <p:pic>
        <p:nvPicPr>
          <p:cNvPr id="525" name="Google Shape;525;p5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4616" y="1801091"/>
            <a:ext cx="1759529" cy="175952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3921"/>
              </a:srgbClr>
            </a:outerShdw>
          </a:effectLst>
        </p:spPr>
      </p:pic>
      <p:sp>
        <p:nvSpPr>
          <p:cNvPr id="526" name="Google Shape;526;p58"/>
          <p:cNvSpPr txBox="1"/>
          <p:nvPr/>
        </p:nvSpPr>
        <p:spPr>
          <a:xfrm>
            <a:off x="3319377" y="948537"/>
            <a:ext cx="218347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>
                <a:solidFill>
                  <a:srgbClr val="0F4169"/>
                </a:solidFill>
                <a:latin typeface="Arial"/>
                <a:ea typeface="Arial"/>
                <a:cs typeface="Arial"/>
                <a:sym typeface="Arial"/>
              </a:rPr>
              <a:t>@money02money</a:t>
            </a:r>
            <a:endParaRPr sz="1800" b="1" i="0" u="none" strike="noStrike" cap="none">
              <a:solidFill>
                <a:srgbClr val="0F41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7" name="Google Shape;527;p58"/>
          <p:cNvPicPr preferRelativeResize="0"/>
          <p:nvPr/>
        </p:nvPicPr>
        <p:blipFill rotWithShape="1">
          <a:blip r:embed="rId6">
            <a:alphaModFix/>
          </a:blip>
          <a:srcRect l="42124" t="34094" r="43834" b="40200"/>
          <a:stretch/>
        </p:blipFill>
        <p:spPr>
          <a:xfrm>
            <a:off x="398911" y="1731127"/>
            <a:ext cx="358650" cy="369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8" name="Google Shape;528;p58"/>
          <p:cNvPicPr preferRelativeResize="0"/>
          <p:nvPr/>
        </p:nvPicPr>
        <p:blipFill rotWithShape="1">
          <a:blip r:embed="rId7">
            <a:alphaModFix/>
          </a:blip>
          <a:srcRect l="23225" t="34010" r="48966" b="17799"/>
          <a:stretch/>
        </p:blipFill>
        <p:spPr>
          <a:xfrm>
            <a:off x="5843805" y="1801092"/>
            <a:ext cx="431321" cy="420446"/>
          </a:xfrm>
          <a:prstGeom prst="rect">
            <a:avLst/>
          </a:prstGeom>
          <a:noFill/>
          <a:ln>
            <a:noFill/>
          </a:ln>
        </p:spPr>
      </p:pic>
      <p:sp>
        <p:nvSpPr>
          <p:cNvPr id="529" name="Google Shape;529;p58"/>
          <p:cNvSpPr txBox="1"/>
          <p:nvPr/>
        </p:nvSpPr>
        <p:spPr>
          <a:xfrm>
            <a:off x="3920078" y="162896"/>
            <a:ext cx="3397373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ru-RU" sz="2700" b="1" i="0" u="none" strike="noStrike" cap="none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МЫ В СОЦСЕТЯХ</a:t>
            </a:r>
            <a:endParaRPr sz="2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58"/>
          <p:cNvSpPr txBox="1"/>
          <p:nvPr/>
        </p:nvSpPr>
        <p:spPr>
          <a:xfrm>
            <a:off x="2082010" y="4024603"/>
            <a:ext cx="548944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«ФИНЦЕНТР РЕСПУБЛИКИ БАШКОРТОСТАН»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1" name="Google Shape;531;p58"/>
          <p:cNvPicPr preferRelativeResize="0"/>
          <p:nvPr/>
        </p:nvPicPr>
        <p:blipFill rotWithShape="1">
          <a:blip r:embed="rId8">
            <a:alphaModFix/>
          </a:blip>
          <a:srcRect l="2865" t="7508" r="87403" b="87408"/>
          <a:stretch/>
        </p:blipFill>
        <p:spPr>
          <a:xfrm>
            <a:off x="3069542" y="4467027"/>
            <a:ext cx="1178367" cy="346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32" name="Google Shape;532;p58"/>
          <p:cNvPicPr preferRelativeResize="0"/>
          <p:nvPr/>
        </p:nvPicPr>
        <p:blipFill rotWithShape="1">
          <a:blip r:embed="rId9">
            <a:alphaModFix/>
          </a:blip>
          <a:srcRect l="18567" t="37788" r="37013" b="37663"/>
          <a:stretch/>
        </p:blipFill>
        <p:spPr>
          <a:xfrm>
            <a:off x="5292033" y="4445469"/>
            <a:ext cx="1252624" cy="389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3" name="Google Shape;533;p58"/>
          <p:cNvPicPr preferRelativeResize="0"/>
          <p:nvPr/>
        </p:nvPicPr>
        <p:blipFill rotWithShape="1">
          <a:blip r:embed="rId10">
            <a:alphaModFix/>
          </a:blip>
          <a:srcRect l="31247" t="31959" r="47628" b="31465"/>
          <a:stretch/>
        </p:blipFill>
        <p:spPr>
          <a:xfrm>
            <a:off x="326030" y="2221538"/>
            <a:ext cx="431531" cy="420276"/>
          </a:xfrm>
          <a:prstGeom prst="rect">
            <a:avLst/>
          </a:prstGeom>
          <a:noFill/>
          <a:ln>
            <a:noFill/>
          </a:ln>
        </p:spPr>
      </p:pic>
      <p:sp>
        <p:nvSpPr>
          <p:cNvPr id="534" name="Google Shape;534;p58"/>
          <p:cNvSpPr txBox="1"/>
          <p:nvPr/>
        </p:nvSpPr>
        <p:spPr>
          <a:xfrm>
            <a:off x="398911" y="1317657"/>
            <a:ext cx="29204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«ДЕНЬГИ К ДЕНЬГАМ»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0" name="Google Shape;540;p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0264"/>
            <a:ext cx="9144000" cy="851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41" name="Google Shape;541;p5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035148"/>
            <a:ext cx="9144000" cy="41083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7" name="Google Shape;547;p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0264"/>
            <a:ext cx="9144000" cy="851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Google Shape;548;p6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9972" y="830804"/>
            <a:ext cx="7984056" cy="42610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058"/>
        </a:solidFill>
        <a:effectLst/>
      </p:bgPr>
    </p:bg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61"/>
          <p:cNvSpPr txBox="1">
            <a:spLocks noGrp="1"/>
          </p:cNvSpPr>
          <p:nvPr>
            <p:ph type="ctrTitle"/>
          </p:nvPr>
        </p:nvSpPr>
        <p:spPr>
          <a:xfrm>
            <a:off x="755576" y="3219822"/>
            <a:ext cx="5902424" cy="704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ru-RU" sz="2800">
                <a:solidFill>
                  <a:schemeClr val="lt1"/>
                </a:solidFill>
              </a:rPr>
              <a:t>БЛАГОДАРЮ</a:t>
            </a:r>
            <a:br>
              <a:rPr lang="ru-RU" sz="2800">
                <a:solidFill>
                  <a:schemeClr val="lt1"/>
                </a:solidFill>
              </a:rPr>
            </a:br>
            <a:r>
              <a:rPr lang="ru-RU" sz="2800">
                <a:solidFill>
                  <a:schemeClr val="lt1"/>
                </a:solidFill>
              </a:rPr>
              <a:t>ЗА ВНИМАНИЕ!</a:t>
            </a:r>
            <a:endParaRPr/>
          </a:p>
        </p:txBody>
      </p:sp>
      <p:sp>
        <p:nvSpPr>
          <p:cNvPr id="554" name="Google Shape;554;p61"/>
          <p:cNvSpPr txBox="1">
            <a:spLocks noGrp="1"/>
          </p:cNvSpPr>
          <p:nvPr>
            <p:ph type="subTitle" idx="1"/>
          </p:nvPr>
        </p:nvSpPr>
        <p:spPr>
          <a:xfrm>
            <a:off x="755576" y="4083918"/>
            <a:ext cx="4856584" cy="793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</a:pPr>
            <a:r>
              <a:rPr lang="ru-RU" sz="1000">
                <a:solidFill>
                  <a:schemeClr val="lt1"/>
                </a:solidFill>
              </a:rPr>
              <a:t>​450077, РБ, г. Уфа, ул. Цюрупы, 74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</a:pPr>
            <a:r>
              <a:rPr lang="ru-RU" sz="1000">
                <a:solidFill>
                  <a:schemeClr val="lt1"/>
                </a:solidFill>
              </a:rPr>
              <a:t>+7 (347) 285-77-92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</a:pPr>
            <a:r>
              <a:rPr lang="ru-RU" sz="1000">
                <a:solidFill>
                  <a:schemeClr val="lt1"/>
                </a:solidFill>
              </a:rPr>
              <a:t>e-mail: main@fincentr-rb.ru</a:t>
            </a:r>
            <a:endParaRPr sz="10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EF7D00"/>
              </a:buClr>
              <a:buSzPts val="1000"/>
              <a:buNone/>
            </a:pPr>
            <a:r>
              <a:rPr lang="ru-RU" sz="1000">
                <a:solidFill>
                  <a:srgbClr val="EF7D00"/>
                </a:solidFill>
              </a:rPr>
              <a:t>fincentr-rb.ru</a:t>
            </a:r>
            <a:endParaRPr sz="1000">
              <a:solidFill>
                <a:srgbClr val="EF7D00"/>
              </a:solidFill>
            </a:endParaRPr>
          </a:p>
        </p:txBody>
      </p:sp>
      <p:pic>
        <p:nvPicPr>
          <p:cNvPr id="555" name="Google Shape;555;p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7584" y="2681328"/>
            <a:ext cx="1304774" cy="3456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"/>
          <p:cNvSpPr txBox="1">
            <a:spLocks noGrp="1"/>
          </p:cNvSpPr>
          <p:nvPr>
            <p:ph type="subTitle" idx="1"/>
          </p:nvPr>
        </p:nvSpPr>
        <p:spPr>
          <a:xfrm>
            <a:off x="325072" y="1538008"/>
            <a:ext cx="4537568" cy="3199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328"/>
              <a:buNone/>
            </a:pPr>
            <a:r>
              <a:rPr lang="ru-RU" sz="16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ЧЕРЕЗ ГОСУСЛУГИ – с 1 марта 2025 года!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328"/>
              <a:buNone/>
            </a:pPr>
            <a:r>
              <a:rPr lang="ru-RU" sz="16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В МФЦ – с 1 сентября 2025 года!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328"/>
              <a:buNone/>
            </a:pPr>
            <a:endParaRPr sz="16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328"/>
              <a:buNone/>
            </a:pPr>
            <a:r>
              <a:rPr lang="ru-RU" sz="16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СТАВИТЕ САМОСТОЯТЕЛЬНО!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328"/>
              <a:buNone/>
            </a:pPr>
            <a:r>
              <a:rPr lang="ru-RU" sz="1600" b="1">
                <a:solidFill>
                  <a:srgbClr val="003560"/>
                </a:solidFill>
                <a:latin typeface="Arial"/>
                <a:ea typeface="Arial"/>
                <a:cs typeface="Arial"/>
                <a:sym typeface="Arial"/>
              </a:rPr>
              <a:t>Звонят/пишут мошенники </a:t>
            </a:r>
            <a:br>
              <a:rPr lang="ru-RU" sz="1600" b="1">
                <a:solidFill>
                  <a:srgbClr val="00356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600" b="1">
                <a:solidFill>
                  <a:srgbClr val="003560"/>
                </a:solidFill>
                <a:latin typeface="Arial"/>
                <a:ea typeface="Arial"/>
                <a:cs typeface="Arial"/>
                <a:sym typeface="Arial"/>
              </a:rPr>
              <a:t>под видом банков и Госуслуг </a:t>
            </a:r>
            <a:br>
              <a:rPr lang="ru-RU" sz="1600" b="1">
                <a:solidFill>
                  <a:srgbClr val="00356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600" b="1">
                <a:solidFill>
                  <a:srgbClr val="003560"/>
                </a:solidFill>
                <a:latin typeface="Arial"/>
                <a:ea typeface="Arial"/>
                <a:cs typeface="Arial"/>
                <a:sym typeface="Arial"/>
              </a:rPr>
              <a:t>и «помогают» установить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328"/>
              <a:buNone/>
            </a:pPr>
            <a:endParaRPr sz="1600" b="1">
              <a:solidFill>
                <a:srgbClr val="0035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328"/>
              <a:buNone/>
            </a:pPr>
            <a:r>
              <a:rPr lang="ru-RU" sz="1600" b="1">
                <a:solidFill>
                  <a:srgbClr val="E46C0A"/>
                </a:solidFill>
                <a:latin typeface="Arial"/>
                <a:ea typeface="Arial"/>
                <a:cs typeface="Arial"/>
                <a:sym typeface="Arial"/>
              </a:rPr>
              <a:t>Можно когда:</a:t>
            </a:r>
            <a:endParaRPr/>
          </a:p>
          <a:p>
            <a:pPr marL="257175" lvl="0" indent="-25717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328"/>
              <a:buFont typeface="Arial"/>
              <a:buChar char="•"/>
            </a:pPr>
            <a:r>
              <a:rPr lang="ru-RU" sz="1600" b="1">
                <a:solidFill>
                  <a:srgbClr val="003560"/>
                </a:solidFill>
                <a:latin typeface="Arial"/>
                <a:ea typeface="Arial"/>
                <a:cs typeface="Arial"/>
                <a:sym typeface="Arial"/>
              </a:rPr>
              <a:t>уже есть кредиты (они останутся)</a:t>
            </a:r>
            <a:endParaRPr/>
          </a:p>
          <a:p>
            <a:pPr marL="257175" lvl="0" indent="-25717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328"/>
              <a:buFont typeface="Arial"/>
              <a:buChar char="•"/>
            </a:pPr>
            <a:r>
              <a:rPr lang="ru-RU" sz="1600" b="1">
                <a:solidFill>
                  <a:srgbClr val="003560"/>
                </a:solidFill>
                <a:latin typeface="Arial"/>
                <a:ea typeface="Arial"/>
                <a:cs typeface="Arial"/>
                <a:sym typeface="Arial"/>
              </a:rPr>
              <a:t>нет кредитов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328"/>
              <a:buNone/>
            </a:pPr>
            <a:endParaRPr sz="1600" b="1">
              <a:solidFill>
                <a:srgbClr val="0035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8" name="Google Shape;25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0637"/>
            <a:ext cx="9144000" cy="850901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4"/>
          <p:cNvSpPr txBox="1">
            <a:spLocks noGrp="1"/>
          </p:cNvSpPr>
          <p:nvPr>
            <p:ph type="ctrTitle"/>
          </p:nvPr>
        </p:nvSpPr>
        <p:spPr>
          <a:xfrm>
            <a:off x="325072" y="912674"/>
            <a:ext cx="4895850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sz="2800">
                <a:latin typeface="Arial"/>
                <a:ea typeface="Arial"/>
                <a:cs typeface="Arial"/>
                <a:sym typeface="Arial"/>
              </a:rPr>
              <a:t>Самозапрет на кредиты</a:t>
            </a:r>
            <a:endParaRPr/>
          </a:p>
        </p:txBody>
      </p:sp>
      <p:pic>
        <p:nvPicPr>
          <p:cNvPr id="260" name="Google Shape;260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49852" y="1779663"/>
            <a:ext cx="3569077" cy="2947876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5"/>
          <p:cNvSpPr txBox="1">
            <a:spLocks noGrp="1"/>
          </p:cNvSpPr>
          <p:nvPr>
            <p:ph type="subTitle" idx="1"/>
          </p:nvPr>
        </p:nvSpPr>
        <p:spPr>
          <a:xfrm>
            <a:off x="382881" y="1442235"/>
            <a:ext cx="5011738" cy="3536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328"/>
              <a:buNone/>
            </a:pPr>
            <a:r>
              <a:rPr lang="ru-RU" sz="16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Самостоятельно </a:t>
            </a:r>
            <a:r>
              <a:rPr lang="ru-RU" sz="1600" b="1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заходите в Госуслуги: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328"/>
              <a:buNone/>
            </a:pPr>
            <a:r>
              <a:rPr lang="ru-RU" sz="1600" b="1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формируете заявление и отправляете </a:t>
            </a:r>
            <a:br>
              <a:rPr lang="ru-RU" sz="1600" b="1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600" b="1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(можно через робота Макса)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328"/>
              <a:buNone/>
            </a:pPr>
            <a:endParaRPr sz="1600" b="1">
              <a:solidFill>
                <a:srgbClr val="17365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328"/>
              <a:buNone/>
            </a:pPr>
            <a:r>
              <a:rPr lang="ru-RU" sz="1600" b="1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НА САМОЗАПРЕТ – действует в тот же день</a:t>
            </a:r>
            <a:br>
              <a:rPr lang="ru-RU" sz="1600" b="1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600" b="1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НА СНЯТИЕ ЗАПРЕТА – через 2 дня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328"/>
              <a:buNone/>
            </a:pPr>
            <a:endParaRPr sz="16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328"/>
              <a:buNone/>
            </a:pPr>
            <a:r>
              <a:rPr lang="ru-RU" sz="16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Что можно запретить: </a:t>
            </a:r>
            <a:endParaRPr/>
          </a:p>
          <a:p>
            <a:pPr marL="257175" lvl="0" indent="-25717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328"/>
              <a:buFont typeface="Arial"/>
              <a:buChar char="•"/>
            </a:pPr>
            <a:r>
              <a:rPr lang="ru-RU" sz="1600" b="1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только банки, только МФО </a:t>
            </a:r>
            <a:br>
              <a:rPr lang="ru-RU" sz="1600" b="1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600" b="1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или все вместе</a:t>
            </a:r>
            <a:endParaRPr/>
          </a:p>
          <a:p>
            <a:pPr marL="257175" lvl="0" indent="-25717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328"/>
              <a:buFont typeface="Arial"/>
              <a:buChar char="•"/>
            </a:pPr>
            <a:r>
              <a:rPr lang="ru-RU" sz="1600" b="1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только кредит через интернет/телефон </a:t>
            </a:r>
            <a:br>
              <a:rPr lang="ru-RU" sz="1600" b="1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600" b="1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или все способы</a:t>
            </a:r>
            <a:endParaRPr/>
          </a:p>
        </p:txBody>
      </p:sp>
      <p:pic>
        <p:nvPicPr>
          <p:cNvPr id="267" name="Google Shape;267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0637"/>
            <a:ext cx="9144000" cy="850901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5"/>
          <p:cNvSpPr txBox="1">
            <a:spLocks noGrp="1"/>
          </p:cNvSpPr>
          <p:nvPr>
            <p:ph type="ctrTitle"/>
          </p:nvPr>
        </p:nvSpPr>
        <p:spPr>
          <a:xfrm>
            <a:off x="382881" y="899310"/>
            <a:ext cx="4895850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sz="2800">
                <a:latin typeface="Arial"/>
                <a:ea typeface="Arial"/>
                <a:cs typeface="Arial"/>
                <a:sym typeface="Arial"/>
              </a:rPr>
              <a:t>Как работает самозапрет?</a:t>
            </a:r>
            <a:endParaRPr/>
          </a:p>
        </p:txBody>
      </p:sp>
      <p:sp>
        <p:nvSpPr>
          <p:cNvPr id="269" name="Google Shape;269;p5"/>
          <p:cNvSpPr/>
          <p:nvPr/>
        </p:nvSpPr>
        <p:spPr>
          <a:xfrm>
            <a:off x="6012632" y="1442939"/>
            <a:ext cx="2235514" cy="977982"/>
          </a:xfrm>
          <a:prstGeom prst="rect">
            <a:avLst/>
          </a:prstGeom>
          <a:solidFill>
            <a:srgbClr val="B7CCE4"/>
          </a:solidFill>
          <a:ln w="25400" cap="flat" cmpd="sng">
            <a:solidFill>
              <a:srgbClr val="2136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5"/>
          <p:cNvSpPr/>
          <p:nvPr/>
        </p:nvSpPr>
        <p:spPr>
          <a:xfrm>
            <a:off x="6012632" y="2954453"/>
            <a:ext cx="2235514" cy="1792881"/>
          </a:xfrm>
          <a:prstGeom prst="rect">
            <a:avLst/>
          </a:prstGeom>
          <a:solidFill>
            <a:srgbClr val="B7CCE4"/>
          </a:solidFill>
          <a:ln w="25400" cap="flat" cmpd="sng">
            <a:solidFill>
              <a:srgbClr val="2136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5"/>
          <p:cNvSpPr txBox="1"/>
          <p:nvPr/>
        </p:nvSpPr>
        <p:spPr>
          <a:xfrm>
            <a:off x="6012632" y="1442235"/>
            <a:ext cx="223551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ru-RU" sz="1350" b="1" i="0" u="none" strike="noStrike" cap="none">
                <a:solidFill>
                  <a:srgbClr val="003560"/>
                </a:solidFill>
                <a:latin typeface="Arial"/>
                <a:ea typeface="Arial"/>
                <a:cs typeface="Arial"/>
                <a:sym typeface="Arial"/>
              </a:rPr>
              <a:t>МОЖНО ВЗЯТЬ: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ru-RU" sz="1350" b="1" i="0" u="none" strike="noStrike" cap="none">
                <a:solidFill>
                  <a:srgbClr val="003560"/>
                </a:solidFill>
                <a:latin typeface="Arial"/>
                <a:ea typeface="Arial"/>
                <a:cs typeface="Arial"/>
                <a:sym typeface="Arial"/>
              </a:rPr>
              <a:t>Ипотеку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ru-RU" sz="1350" b="1" i="0" u="none" strike="noStrike" cap="none">
                <a:solidFill>
                  <a:srgbClr val="003560"/>
                </a:solidFill>
                <a:latin typeface="Arial"/>
                <a:ea typeface="Arial"/>
                <a:cs typeface="Arial"/>
                <a:sym typeface="Arial"/>
              </a:rPr>
              <a:t>Автокредит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ru-RU" sz="1350" b="1" i="0" u="none" strike="noStrike" cap="none">
                <a:solidFill>
                  <a:srgbClr val="003560"/>
                </a:solidFill>
                <a:latin typeface="Arial"/>
                <a:ea typeface="Arial"/>
                <a:cs typeface="Arial"/>
                <a:sym typeface="Arial"/>
              </a:rPr>
              <a:t>Кредит на образование </a:t>
            </a:r>
            <a:endParaRPr sz="13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5"/>
          <p:cNvSpPr txBox="1"/>
          <p:nvPr/>
        </p:nvSpPr>
        <p:spPr>
          <a:xfrm>
            <a:off x="6012629" y="2946841"/>
            <a:ext cx="228555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ru-RU" sz="1350" b="1" i="0" u="none" strike="noStrike" cap="none">
                <a:solidFill>
                  <a:srgbClr val="003560"/>
                </a:solidFill>
                <a:latin typeface="Arial"/>
                <a:ea typeface="Arial"/>
                <a:cs typeface="Arial"/>
                <a:sym typeface="Arial"/>
              </a:rPr>
              <a:t>ОСТАЮТСЯ ДОСТУПНЫ: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ru-RU" sz="1350" b="1" i="0" u="none" strike="noStrike" cap="none">
                <a:solidFill>
                  <a:srgbClr val="003560"/>
                </a:solidFill>
                <a:latin typeface="Arial"/>
                <a:ea typeface="Arial"/>
                <a:cs typeface="Arial"/>
                <a:sym typeface="Arial"/>
              </a:rPr>
              <a:t>Рассрочки Подели, Сплит, Долями и т.д.</a:t>
            </a:r>
            <a:endParaRPr sz="13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5"/>
          <p:cNvSpPr txBox="1"/>
          <p:nvPr/>
        </p:nvSpPr>
        <p:spPr>
          <a:xfrm>
            <a:off x="6012629" y="3793574"/>
            <a:ext cx="223551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ru-RU" sz="1350" b="1" i="0" u="none" strike="noStrike" cap="none">
                <a:solidFill>
                  <a:srgbClr val="003560"/>
                </a:solidFill>
                <a:latin typeface="Arial"/>
                <a:ea typeface="Arial"/>
                <a:cs typeface="Arial"/>
                <a:sym typeface="Arial"/>
              </a:rPr>
              <a:t>НЕДОСТУПНЫ: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ru-RU" sz="1350" b="1" i="0" u="none" strike="noStrike" cap="none">
                <a:solidFill>
                  <a:srgbClr val="003560"/>
                </a:solidFill>
                <a:latin typeface="Arial"/>
                <a:ea typeface="Arial"/>
                <a:cs typeface="Arial"/>
                <a:sym typeface="Arial"/>
              </a:rPr>
              <a:t>Долями Плюс, СуперСплит, </a:t>
            </a:r>
            <a:br>
              <a:rPr lang="ru-RU" sz="1350" b="1" i="0" u="none" strike="noStrike" cap="none">
                <a:solidFill>
                  <a:srgbClr val="00356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50" b="1" i="0" u="none" strike="noStrike" cap="none">
                <a:solidFill>
                  <a:srgbClr val="003560"/>
                </a:solidFill>
                <a:latin typeface="Arial"/>
                <a:ea typeface="Arial"/>
                <a:cs typeface="Arial"/>
                <a:sym typeface="Arial"/>
              </a:rPr>
              <a:t>и др. улучшения</a:t>
            </a:r>
            <a:endParaRPr sz="13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Google Shape;282;g37ab6677509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5870" y="1726699"/>
            <a:ext cx="3618128" cy="2999484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g37ab6677509_0_0"/>
          <p:cNvSpPr txBox="1">
            <a:spLocks noGrp="1"/>
          </p:cNvSpPr>
          <p:nvPr>
            <p:ph type="subTitle" idx="1"/>
          </p:nvPr>
        </p:nvSpPr>
        <p:spPr>
          <a:xfrm>
            <a:off x="294467" y="1401424"/>
            <a:ext cx="5898300" cy="2908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328"/>
              <a:buFont typeface="Arial"/>
              <a:buNone/>
            </a:pPr>
            <a:r>
              <a:rPr lang="ru-RU" sz="1600" b="1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Введен с 1 сентября 2025 г.</a:t>
            </a:r>
            <a:endParaRPr sz="1600" b="1" dirty="0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328"/>
              <a:buNone/>
            </a:pPr>
            <a:endParaRPr lang="en-US" sz="1600" b="1" dirty="0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328"/>
              <a:buNone/>
            </a:pPr>
            <a:r>
              <a:rPr lang="ru-RU" sz="1600" b="1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Перечислят</a:t>
            </a:r>
            <a:r>
              <a:rPr lang="ru-RU" sz="1600" b="1" dirty="0">
                <a:solidFill>
                  <a:srgbClr val="00305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600" b="1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с задержкой: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328"/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3058"/>
                </a:solidFill>
                <a:latin typeface="Arial"/>
                <a:ea typeface="Arial"/>
                <a:cs typeface="Arial"/>
                <a:sym typeface="Arial"/>
              </a:rPr>
              <a:t>50-200 тыс. рублей  – через 4 часа 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328"/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3058"/>
                </a:solidFill>
                <a:latin typeface="Arial"/>
                <a:ea typeface="Arial"/>
                <a:cs typeface="Arial"/>
                <a:sym typeface="Arial"/>
              </a:rPr>
              <a:t>&gt;</a:t>
            </a:r>
            <a:r>
              <a:rPr lang="ru-RU" sz="1600" b="1" dirty="0">
                <a:solidFill>
                  <a:srgbClr val="003058"/>
                </a:solidFill>
                <a:latin typeface="Arial"/>
                <a:ea typeface="Arial"/>
                <a:cs typeface="Arial"/>
                <a:sym typeface="Arial"/>
              </a:rPr>
              <a:t> 200 тыс. рублей – через 48 часов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328"/>
            </a:pPr>
            <a:endParaRPr lang="ru-RU" sz="1600" b="1" dirty="0">
              <a:solidFill>
                <a:srgbClr val="00305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328"/>
            </a:pPr>
            <a:r>
              <a:rPr lang="ru-RU" sz="1600" b="1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Придут сразу: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328"/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3058"/>
                </a:solidFill>
                <a:latin typeface="Arial"/>
                <a:ea typeface="Arial"/>
                <a:cs typeface="Arial"/>
                <a:sym typeface="Arial"/>
              </a:rPr>
              <a:t>до 50 тыс. рублей,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328"/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3058"/>
                </a:solidFill>
                <a:latin typeface="Arial"/>
                <a:ea typeface="Arial"/>
                <a:cs typeface="Arial"/>
                <a:sym typeface="Arial"/>
              </a:rPr>
              <a:t>ипотека, автокредит, кредит на образование,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328"/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3058"/>
                </a:solidFill>
                <a:latin typeface="Arial"/>
                <a:ea typeface="Arial"/>
                <a:cs typeface="Arial"/>
                <a:sym typeface="Arial"/>
              </a:rPr>
              <a:t>рефинансирование без увеличения суммы,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328"/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3058"/>
                </a:solidFill>
                <a:latin typeface="Arial"/>
                <a:ea typeface="Arial"/>
                <a:cs typeface="Arial"/>
                <a:sym typeface="Arial"/>
              </a:rPr>
              <a:t>кредит на товары/услуги при личном присутствии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328"/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3058"/>
                </a:solidFill>
                <a:latin typeface="Arial"/>
                <a:ea typeface="Arial"/>
                <a:cs typeface="Arial"/>
                <a:sym typeface="Arial"/>
              </a:rPr>
              <a:t>кредит с созаемщиком/поручителем</a:t>
            </a:r>
          </a:p>
          <a:p>
            <a:pPr marL="0" indent="0" algn="l">
              <a:spcBef>
                <a:spcPts val="0"/>
              </a:spcBef>
            </a:pPr>
            <a:endParaRPr sz="1600" b="1" dirty="0">
              <a:solidFill>
                <a:srgbClr val="00305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None/>
            </a:pPr>
            <a:endParaRPr lang="ru-RU" sz="1600" b="1" dirty="0">
              <a:solidFill>
                <a:srgbClr val="0035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None/>
            </a:pPr>
            <a:endParaRPr sz="1600" b="1" dirty="0">
              <a:solidFill>
                <a:srgbClr val="0035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0" name="Google Shape;280;g37ab6677509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20637"/>
            <a:ext cx="9143998" cy="850901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g37ab6677509_0_0"/>
          <p:cNvSpPr txBox="1">
            <a:spLocks noGrp="1"/>
          </p:cNvSpPr>
          <p:nvPr>
            <p:ph type="ctrTitle"/>
          </p:nvPr>
        </p:nvSpPr>
        <p:spPr>
          <a:xfrm>
            <a:off x="325077" y="871282"/>
            <a:ext cx="7483500" cy="5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sz="2800" dirty="0">
                <a:latin typeface="Arial"/>
                <a:ea typeface="Arial"/>
                <a:cs typeface="Arial"/>
                <a:sym typeface="Arial"/>
              </a:rPr>
              <a:t>«Период охлаждения» на кредит/</a:t>
            </a:r>
            <a:r>
              <a:rPr lang="ru-RU" sz="2800" dirty="0" err="1">
                <a:latin typeface="Arial"/>
                <a:ea typeface="Arial"/>
                <a:cs typeface="Arial"/>
                <a:sym typeface="Arial"/>
              </a:rPr>
              <a:t>займ</a:t>
            </a:r>
            <a:endParaRPr dirty="0"/>
          </a:p>
        </p:txBody>
      </p:sp>
      <p:sp>
        <p:nvSpPr>
          <p:cNvPr id="283" name="Google Shape;283;g37ab6677509_0_0"/>
          <p:cNvSpPr txBox="1"/>
          <p:nvPr/>
        </p:nvSpPr>
        <p:spPr>
          <a:xfrm>
            <a:off x="229802" y="4413929"/>
            <a:ext cx="5360733" cy="609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dk1"/>
                </a:solidFill>
              </a:rPr>
              <a:t>❗️ Если банк нарушил правило и выдал деньги сразу, </a:t>
            </a:r>
            <a:br>
              <a:rPr lang="ru-RU" sz="1200" dirty="0">
                <a:solidFill>
                  <a:schemeClr val="dk1"/>
                </a:solidFill>
              </a:rPr>
            </a:br>
            <a:r>
              <a:rPr lang="ru-RU" sz="1200" dirty="0">
                <a:solidFill>
                  <a:schemeClr val="dk1"/>
                </a:solidFill>
              </a:rPr>
              <a:t>а кредит оформили мошенники – такой кредит можно не возвращать</a:t>
            </a:r>
            <a:endParaRPr sz="12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37ab6677509_0_15"/>
          <p:cNvSpPr txBox="1">
            <a:spLocks noGrp="1"/>
          </p:cNvSpPr>
          <p:nvPr>
            <p:ph type="subTitle" idx="1"/>
          </p:nvPr>
        </p:nvSpPr>
        <p:spPr>
          <a:xfrm>
            <a:off x="251653" y="1320243"/>
            <a:ext cx="4537500" cy="3823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b="1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Банки могут задержать выдачу на 48 часов, если операция выглядит подозрительной </a:t>
            </a:r>
            <a:endParaRPr sz="1500" b="1" dirty="0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1" dirty="0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328"/>
              <a:buFont typeface="Arial"/>
              <a:buNone/>
            </a:pPr>
            <a:r>
              <a:rPr lang="ru-RU" sz="1500" b="1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Что подозрительно</a:t>
            </a:r>
            <a:r>
              <a:rPr lang="en-US" sz="1500" b="1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500" b="1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328"/>
              <a:buFont typeface="Arial" panose="020B0604020202020204" pitchFamily="34" charset="0"/>
              <a:buChar char="•"/>
            </a:pPr>
            <a:r>
              <a:rPr lang="ru-RU" sz="1500" b="1" dirty="0">
                <a:solidFill>
                  <a:srgbClr val="0F4169"/>
                </a:solidFill>
                <a:latin typeface="Arial"/>
                <a:ea typeface="Arial"/>
                <a:cs typeface="Arial"/>
                <a:sym typeface="Arial"/>
              </a:rPr>
              <a:t>взяли кредит и сразу пытаетесь обналичить всю сумму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328"/>
              <a:buFont typeface="Arial" panose="020B0604020202020204" pitchFamily="34" charset="0"/>
              <a:buChar char="•"/>
            </a:pPr>
            <a:endParaRPr sz="1500" b="1" dirty="0">
              <a:solidFill>
                <a:srgbClr val="0F416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328"/>
              <a:buFont typeface="Arial" panose="020B0604020202020204" pitchFamily="34" charset="0"/>
              <a:buChar char="•"/>
            </a:pPr>
            <a:r>
              <a:rPr lang="ru-RU" sz="1500" b="1" dirty="0">
                <a:solidFill>
                  <a:srgbClr val="0F4169"/>
                </a:solidFill>
                <a:latin typeface="Arial"/>
                <a:ea typeface="Arial"/>
                <a:cs typeface="Arial"/>
                <a:sym typeface="Arial"/>
              </a:rPr>
              <a:t>перевод </a:t>
            </a:r>
            <a:r>
              <a:rPr lang="en-US" sz="1500" b="1" dirty="0">
                <a:solidFill>
                  <a:srgbClr val="0F4169"/>
                </a:solidFill>
                <a:latin typeface="Arial"/>
                <a:ea typeface="Arial"/>
                <a:cs typeface="Arial"/>
                <a:sym typeface="Arial"/>
              </a:rPr>
              <a:t>&gt;</a:t>
            </a:r>
            <a:r>
              <a:rPr lang="ru-RU" sz="1500" b="1" dirty="0">
                <a:solidFill>
                  <a:srgbClr val="0F4169"/>
                </a:solidFill>
                <a:latin typeface="Arial"/>
                <a:ea typeface="Arial"/>
                <a:cs typeface="Arial"/>
                <a:sym typeface="Arial"/>
              </a:rPr>
              <a:t> 200 тысяч рублей через СБП </a:t>
            </a:r>
            <a:br>
              <a:rPr lang="en-US" sz="1500" b="1" dirty="0">
                <a:solidFill>
                  <a:srgbClr val="0F416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500" b="1" dirty="0">
                <a:solidFill>
                  <a:srgbClr val="0F4169"/>
                </a:solidFill>
                <a:latin typeface="Arial"/>
                <a:ea typeface="Arial"/>
                <a:cs typeface="Arial"/>
                <a:sym typeface="Arial"/>
              </a:rPr>
              <a:t>со счёта в другом банке </a:t>
            </a:r>
            <a:endParaRPr lang="en-US" sz="1500" b="1" dirty="0">
              <a:solidFill>
                <a:srgbClr val="0F416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328"/>
              <a:buFont typeface="Arial" panose="020B0604020202020204" pitchFamily="34" charset="0"/>
              <a:buChar char="•"/>
            </a:pPr>
            <a:endParaRPr lang="en-US" sz="1500" b="1" dirty="0">
              <a:solidFill>
                <a:srgbClr val="0F416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lvl="0" indent="-285750" algn="l">
              <a:spcBef>
                <a:spcPts val="0"/>
              </a:spcBef>
              <a:buClr>
                <a:schemeClr val="accent6"/>
              </a:buClr>
              <a:buSzPts val="1328"/>
              <a:buFont typeface="Arial" panose="020B0604020202020204" pitchFamily="34" charset="0"/>
              <a:buChar char="•"/>
            </a:pPr>
            <a:r>
              <a:rPr lang="ru-RU" sz="1500" b="1" dirty="0">
                <a:solidFill>
                  <a:srgbClr val="0F4169"/>
                </a:solidFill>
                <a:latin typeface="Arial"/>
                <a:ea typeface="Arial"/>
                <a:cs typeface="Arial"/>
                <a:sym typeface="Arial"/>
              </a:rPr>
              <a:t>досрочное закрытие вклада </a:t>
            </a:r>
            <a:br>
              <a:rPr lang="en-US" sz="1500" b="1" dirty="0">
                <a:solidFill>
                  <a:srgbClr val="0F416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500" b="1" dirty="0">
                <a:solidFill>
                  <a:srgbClr val="0F4169"/>
                </a:solidFill>
                <a:latin typeface="Arial"/>
                <a:ea typeface="Arial"/>
                <a:cs typeface="Arial"/>
                <a:sym typeface="Arial"/>
              </a:rPr>
              <a:t>на сумму</a:t>
            </a:r>
            <a:r>
              <a:rPr lang="en-US" sz="1500" b="1" dirty="0">
                <a:solidFill>
                  <a:srgbClr val="0F4169"/>
                </a:solidFill>
                <a:latin typeface="Arial"/>
                <a:ea typeface="Arial"/>
                <a:cs typeface="Arial"/>
                <a:sym typeface="Arial"/>
              </a:rPr>
              <a:t> &gt;</a:t>
            </a:r>
            <a:r>
              <a:rPr lang="ru-RU" sz="1500" b="1" dirty="0">
                <a:solidFill>
                  <a:srgbClr val="0F4169"/>
                </a:solidFill>
                <a:latin typeface="Arial"/>
                <a:ea typeface="Arial"/>
                <a:cs typeface="Arial"/>
                <a:sym typeface="Arial"/>
              </a:rPr>
              <a:t> 200 тысяч рублей </a:t>
            </a:r>
            <a:endParaRPr lang="en-US" sz="1500" b="1" dirty="0">
              <a:solidFill>
                <a:srgbClr val="0F416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lvl="0" indent="-285750" algn="l">
              <a:spcBef>
                <a:spcPts val="0"/>
              </a:spcBef>
              <a:buClr>
                <a:schemeClr val="accent6"/>
              </a:buClr>
              <a:buSzPts val="1328"/>
              <a:buFont typeface="Arial" panose="020B0604020202020204" pitchFamily="34" charset="0"/>
              <a:buChar char="•"/>
            </a:pPr>
            <a:endParaRPr sz="1500" b="1" dirty="0">
              <a:solidFill>
                <a:srgbClr val="0F416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l">
              <a:spcBef>
                <a:spcPts val="0"/>
              </a:spcBef>
              <a:buClr>
                <a:schemeClr val="accent6"/>
              </a:buClr>
              <a:buSzPts val="1328"/>
              <a:buFont typeface="Arial" panose="020B0604020202020204" pitchFamily="34" charset="0"/>
              <a:buChar char="•"/>
            </a:pPr>
            <a:r>
              <a:rPr lang="ru-RU" sz="1500" b="1" dirty="0">
                <a:solidFill>
                  <a:srgbClr val="0F4169"/>
                </a:solidFill>
                <a:latin typeface="Arial"/>
                <a:ea typeface="Arial"/>
                <a:cs typeface="Arial"/>
                <a:sym typeface="Arial"/>
              </a:rPr>
              <a:t>резко поменялся номер телефона,</a:t>
            </a:r>
            <a:br>
              <a:rPr lang="ru-RU" sz="1500" dirty="0">
                <a:solidFill>
                  <a:srgbClr val="0F416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500" b="1" dirty="0">
                <a:solidFill>
                  <a:srgbClr val="0F4169"/>
                </a:solidFill>
                <a:latin typeface="Arial"/>
                <a:ea typeface="Arial"/>
                <a:cs typeface="Arial"/>
                <a:sym typeface="Arial"/>
              </a:rPr>
              <a:t>устройство входа в интернет-банк </a:t>
            </a:r>
            <a:endParaRPr sz="1500" b="1" dirty="0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0" name="Google Shape;290;g37ab6677509_0_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0637"/>
            <a:ext cx="9143998" cy="850901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g37ab6677509_0_15"/>
          <p:cNvSpPr txBox="1">
            <a:spLocks noGrp="1"/>
          </p:cNvSpPr>
          <p:nvPr>
            <p:ph type="ctrTitle"/>
          </p:nvPr>
        </p:nvSpPr>
        <p:spPr>
          <a:xfrm>
            <a:off x="251653" y="785976"/>
            <a:ext cx="4896000" cy="5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sz="2800" dirty="0">
                <a:latin typeface="Arial"/>
                <a:ea typeface="Arial"/>
                <a:cs typeface="Arial"/>
                <a:sym typeface="Arial"/>
              </a:rPr>
              <a:t>Запрет на снятие наличных</a:t>
            </a:r>
            <a:endParaRPr dirty="0"/>
          </a:p>
        </p:txBody>
      </p:sp>
      <p:pic>
        <p:nvPicPr>
          <p:cNvPr id="292" name="Google Shape;292;g37ab6677509_0_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42304" y="1432949"/>
            <a:ext cx="3935796" cy="2213885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g37ab6677509_0_15"/>
          <p:cNvSpPr txBox="1"/>
          <p:nvPr/>
        </p:nvSpPr>
        <p:spPr>
          <a:xfrm>
            <a:off x="4842304" y="3874046"/>
            <a:ext cx="3935700" cy="750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dk1"/>
                </a:solidFill>
              </a:rPr>
              <a:t>❗️ </a:t>
            </a:r>
            <a:r>
              <a:rPr lang="ru-RU" sz="1600" dirty="0">
                <a:solidFill>
                  <a:schemeClr val="dk1"/>
                </a:solidFill>
              </a:rPr>
              <a:t>Блок только на снятие в банкомате </a:t>
            </a:r>
            <a:br>
              <a:rPr lang="ru-RU" sz="1600" dirty="0">
                <a:solidFill>
                  <a:schemeClr val="dk1"/>
                </a:solidFill>
              </a:rPr>
            </a:br>
            <a:r>
              <a:rPr lang="ru-RU" sz="1600" dirty="0">
                <a:solidFill>
                  <a:schemeClr val="dk1"/>
                </a:solidFill>
              </a:rPr>
              <a:t>  Доступно снятие в отделении</a:t>
            </a:r>
            <a:endParaRPr sz="16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37ab6677509_0_64"/>
          <p:cNvSpPr txBox="1">
            <a:spLocks noGrp="1"/>
          </p:cNvSpPr>
          <p:nvPr>
            <p:ph type="subTitle" idx="1"/>
          </p:nvPr>
        </p:nvSpPr>
        <p:spPr>
          <a:xfrm>
            <a:off x="325072" y="1532301"/>
            <a:ext cx="5020383" cy="1935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500" b="1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Что подозрительно:</a:t>
            </a:r>
            <a:endParaRPr lang="ru-RU" sz="1500" b="1" dirty="0">
              <a:solidFill>
                <a:srgbClr val="0F416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lvl="0" indent="-285750" algn="l">
              <a:spcBef>
                <a:spcPts val="0"/>
              </a:spcBef>
              <a:buClr>
                <a:schemeClr val="accent6"/>
              </a:buClr>
              <a:buSzPts val="1328"/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3058"/>
                </a:solidFill>
                <a:latin typeface="Arial"/>
                <a:ea typeface="Arial"/>
                <a:cs typeface="Arial"/>
                <a:sym typeface="Arial"/>
              </a:rPr>
              <a:t>активность на телефоне зашкаливает </a:t>
            </a:r>
            <a:br>
              <a:rPr lang="ru-RU" sz="1600" b="1" dirty="0">
                <a:solidFill>
                  <a:srgbClr val="003058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600" b="1" dirty="0">
                <a:solidFill>
                  <a:srgbClr val="003058"/>
                </a:solidFill>
                <a:latin typeface="Arial"/>
                <a:ea typeface="Arial"/>
                <a:cs typeface="Arial"/>
                <a:sym typeface="Arial"/>
              </a:rPr>
              <a:t>(подозрительные звонки/смс)</a:t>
            </a:r>
          </a:p>
          <a:p>
            <a:pPr marL="285750" lvl="0" indent="-285750" algn="l">
              <a:spcBef>
                <a:spcPts val="0"/>
              </a:spcBef>
              <a:buClr>
                <a:schemeClr val="accent6"/>
              </a:buClr>
              <a:buSzPts val="1328"/>
              <a:buFont typeface="Arial" panose="020B0604020202020204" pitchFamily="34" charset="0"/>
              <a:buChar char="•"/>
            </a:pPr>
            <a:endParaRPr lang="ru-RU" sz="1600" b="1" dirty="0">
              <a:solidFill>
                <a:srgbClr val="00305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lvl="0" indent="-285750" algn="l">
              <a:spcBef>
                <a:spcPts val="0"/>
              </a:spcBef>
              <a:buClr>
                <a:schemeClr val="accent6"/>
              </a:buClr>
              <a:buSzPts val="1328"/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3058"/>
                </a:solidFill>
                <a:latin typeface="Arial"/>
                <a:ea typeface="Arial"/>
                <a:cs typeface="Arial"/>
                <a:sym typeface="Arial"/>
              </a:rPr>
              <a:t>&gt;</a:t>
            </a:r>
            <a:r>
              <a:rPr lang="ru-RU" sz="1600" b="1" dirty="0">
                <a:solidFill>
                  <a:srgbClr val="003058"/>
                </a:solidFill>
                <a:latin typeface="Arial"/>
                <a:ea typeface="Arial"/>
                <a:cs typeface="Arial"/>
                <a:sym typeface="Arial"/>
              </a:rPr>
              <a:t> 5 отказов в выдаче денег в течение 1 дня</a:t>
            </a:r>
          </a:p>
          <a:p>
            <a:pPr marL="285750" lvl="0" indent="-285750" algn="l">
              <a:spcBef>
                <a:spcPts val="0"/>
              </a:spcBef>
              <a:buClr>
                <a:schemeClr val="accent6"/>
              </a:buClr>
              <a:buSzPts val="1328"/>
              <a:buFont typeface="Arial" panose="020B0604020202020204" pitchFamily="34" charset="0"/>
              <a:buChar char="•"/>
            </a:pPr>
            <a:endParaRPr lang="ru-RU" sz="1600" b="1" dirty="0">
              <a:solidFill>
                <a:srgbClr val="00305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lvl="0" indent="-285750" algn="l">
              <a:spcBef>
                <a:spcPts val="0"/>
              </a:spcBef>
              <a:buClr>
                <a:schemeClr val="accent6"/>
              </a:buClr>
              <a:buSzPts val="1328"/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3058"/>
                </a:solidFill>
                <a:latin typeface="Arial"/>
                <a:ea typeface="Arial"/>
                <a:cs typeface="Arial"/>
                <a:sym typeface="Arial"/>
              </a:rPr>
              <a:t>совпадение данных клиента </a:t>
            </a:r>
            <a:br>
              <a:rPr lang="ru-RU" sz="1600" b="1" dirty="0">
                <a:solidFill>
                  <a:srgbClr val="003058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600" b="1" dirty="0">
                <a:solidFill>
                  <a:srgbClr val="003058"/>
                </a:solidFill>
                <a:latin typeface="Arial"/>
                <a:ea typeface="Arial"/>
                <a:cs typeface="Arial"/>
                <a:sym typeface="Arial"/>
              </a:rPr>
              <a:t>с базами мошеннических операций</a:t>
            </a:r>
            <a:endParaRPr sz="1500" dirty="0">
              <a:solidFill>
                <a:srgbClr val="0F416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None/>
            </a:pPr>
            <a:endParaRPr sz="1500" b="1" dirty="0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0" name="Google Shape;300;g37ab6677509_0_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0637"/>
            <a:ext cx="9143998" cy="850901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g37ab6677509_0_64"/>
          <p:cNvSpPr txBox="1">
            <a:spLocks noGrp="1"/>
          </p:cNvSpPr>
          <p:nvPr>
            <p:ph type="ctrTitle"/>
          </p:nvPr>
        </p:nvSpPr>
        <p:spPr>
          <a:xfrm>
            <a:off x="325072" y="882837"/>
            <a:ext cx="4896000" cy="5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sz="2800">
                <a:latin typeface="Arial"/>
                <a:ea typeface="Arial"/>
                <a:cs typeface="Arial"/>
                <a:sym typeface="Arial"/>
              </a:rPr>
              <a:t>Запрет на снятие наличных</a:t>
            </a:r>
            <a:endParaRPr/>
          </a:p>
        </p:txBody>
      </p:sp>
      <p:pic>
        <p:nvPicPr>
          <p:cNvPr id="302" name="Google Shape;302;g37ab6677509_0_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85803" y="1425837"/>
            <a:ext cx="3048000" cy="30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g37ab6677509_0_64"/>
          <p:cNvSpPr txBox="1"/>
          <p:nvPr/>
        </p:nvSpPr>
        <p:spPr>
          <a:xfrm>
            <a:off x="218661" y="3688072"/>
            <a:ext cx="5437500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>
                <a:solidFill>
                  <a:srgbClr val="E36C09"/>
                </a:solidFill>
                <a:highlight>
                  <a:srgbClr val="FFFFFF"/>
                </a:highlight>
              </a:rPr>
              <a:t>Постоянное ограничение</a:t>
            </a:r>
            <a:r>
              <a:rPr lang="ru-RU" sz="1200" dirty="0">
                <a:solidFill>
                  <a:srgbClr val="E36C09"/>
                </a:solidFill>
                <a:highlight>
                  <a:srgbClr val="FFFFFF"/>
                </a:highlight>
              </a:rPr>
              <a:t> </a:t>
            </a:r>
            <a:r>
              <a:rPr lang="ru-RU" sz="1200" dirty="0">
                <a:solidFill>
                  <a:srgbClr val="333333"/>
                </a:solidFill>
                <a:highlight>
                  <a:srgbClr val="FFFFFF"/>
                </a:highlight>
              </a:rPr>
              <a:t>в размере </a:t>
            </a:r>
            <a:r>
              <a:rPr lang="ru-RU" sz="1200" b="1" dirty="0">
                <a:solidFill>
                  <a:srgbClr val="E36C09"/>
                </a:solidFill>
                <a:highlight>
                  <a:srgbClr val="FFFFFF"/>
                </a:highlight>
              </a:rPr>
              <a:t>100 тысяч рублей в месяц</a:t>
            </a:r>
            <a:r>
              <a:rPr lang="ru-RU" sz="1200" dirty="0">
                <a:solidFill>
                  <a:srgbClr val="E36C09"/>
                </a:solidFill>
                <a:highlight>
                  <a:srgbClr val="FFFFFF"/>
                </a:highlight>
              </a:rPr>
              <a:t> </a:t>
            </a:r>
            <a:r>
              <a:rPr lang="ru-RU" sz="1200" dirty="0">
                <a:solidFill>
                  <a:srgbClr val="333333"/>
                </a:solidFill>
                <a:highlight>
                  <a:srgbClr val="FFFFFF"/>
                </a:highlight>
              </a:rPr>
              <a:t>установлено для неблагонадежных клиентов, </a:t>
            </a:r>
            <a:br>
              <a:rPr lang="ru-RU" sz="1200" dirty="0">
                <a:solidFill>
                  <a:srgbClr val="333333"/>
                </a:solidFill>
                <a:highlight>
                  <a:srgbClr val="FFFFFF"/>
                </a:highlight>
              </a:rPr>
            </a:br>
            <a:r>
              <a:rPr lang="ru-RU" sz="1200" dirty="0">
                <a:solidFill>
                  <a:srgbClr val="333333"/>
                </a:solidFill>
                <a:highlight>
                  <a:srgbClr val="FFFFFF"/>
                </a:highlight>
              </a:rPr>
              <a:t>попавших черный список Банка России</a:t>
            </a:r>
          </a:p>
          <a:p>
            <a:pPr lvl="0"/>
            <a:r>
              <a:rPr lang="ru-RU" sz="1200" i="1" dirty="0"/>
              <a:t>№115-ФЗ о противодействии легализации (отмыванию) доходов</a:t>
            </a:r>
            <a:endParaRPr sz="1200" i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37ab6677509_0_27"/>
          <p:cNvSpPr txBox="1">
            <a:spLocks noGrp="1"/>
          </p:cNvSpPr>
          <p:nvPr>
            <p:ph type="subTitle" idx="1"/>
          </p:nvPr>
        </p:nvSpPr>
        <p:spPr>
          <a:xfrm>
            <a:off x="298374" y="1318147"/>
            <a:ext cx="4537500" cy="36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rgbClr val="003058"/>
                </a:solidFill>
                <a:latin typeface="Arial"/>
                <a:ea typeface="Arial"/>
                <a:cs typeface="Arial"/>
                <a:sym typeface="Arial"/>
              </a:rPr>
              <a:t>Подтверждение ваших</a:t>
            </a:r>
            <a:br>
              <a:rPr lang="ru-RU" sz="1600" b="1" dirty="0">
                <a:solidFill>
                  <a:srgbClr val="003058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600" b="1" dirty="0">
                <a:solidFill>
                  <a:srgbClr val="003058"/>
                </a:solidFill>
                <a:latin typeface="Arial"/>
                <a:ea typeface="Arial"/>
                <a:cs typeface="Arial"/>
                <a:sym typeface="Arial"/>
              </a:rPr>
              <a:t>банковских операций </a:t>
            </a:r>
            <a:br>
              <a:rPr lang="ru-RU" sz="1600" b="1" dirty="0">
                <a:solidFill>
                  <a:srgbClr val="003058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600" b="1" dirty="0">
                <a:solidFill>
                  <a:srgbClr val="003058"/>
                </a:solidFill>
                <a:latin typeface="Arial"/>
                <a:ea typeface="Arial"/>
                <a:cs typeface="Arial"/>
                <a:sym typeface="Arial"/>
              </a:rPr>
              <a:t>родственником или другом</a:t>
            </a:r>
            <a:endParaRPr sz="1600" b="1" dirty="0">
              <a:solidFill>
                <a:srgbClr val="00305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None/>
            </a:pPr>
            <a:endParaRPr sz="1600" b="1" dirty="0">
              <a:solidFill>
                <a:srgbClr val="00305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>
              <a:spcBef>
                <a:spcPts val="0"/>
              </a:spcBef>
            </a:pPr>
            <a:r>
              <a:rPr lang="ru-RU" sz="1500" b="1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Как это работает:</a:t>
            </a:r>
            <a:endParaRPr lang="ru-RU" sz="1500" b="1" dirty="0">
              <a:solidFill>
                <a:srgbClr val="0F416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lvl="0" indent="-285750" algn="l">
              <a:spcBef>
                <a:spcPts val="0"/>
              </a:spcBef>
              <a:buClr>
                <a:schemeClr val="accent6"/>
              </a:buClr>
              <a:buSzPts val="1328"/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3058"/>
                </a:solidFill>
                <a:latin typeface="Arial"/>
                <a:ea typeface="Arial"/>
                <a:cs typeface="Arial"/>
                <a:sym typeface="Arial"/>
              </a:rPr>
              <a:t>вы переводите или снимаете деньги</a:t>
            </a:r>
            <a:br>
              <a:rPr lang="ru-RU" sz="1600" b="1" dirty="0">
                <a:solidFill>
                  <a:srgbClr val="003058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600" b="1" dirty="0">
                <a:solidFill>
                  <a:srgbClr val="003058"/>
                </a:solidFill>
                <a:latin typeface="Arial"/>
                <a:ea typeface="Arial"/>
                <a:cs typeface="Arial"/>
                <a:sym typeface="Arial"/>
              </a:rPr>
              <a:t>(можно установить сумму)</a:t>
            </a:r>
          </a:p>
          <a:p>
            <a:pPr marL="285750" lvl="0" indent="-285750" algn="l">
              <a:spcBef>
                <a:spcPts val="0"/>
              </a:spcBef>
              <a:buClr>
                <a:schemeClr val="accent6"/>
              </a:buClr>
              <a:buSzPts val="1328"/>
              <a:buFont typeface="Arial" panose="020B0604020202020204" pitchFamily="34" charset="0"/>
              <a:buChar char="•"/>
            </a:pPr>
            <a:endParaRPr lang="ru-RU" sz="1600" b="1" dirty="0">
              <a:solidFill>
                <a:srgbClr val="00305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lvl="0" indent="-285750" algn="l">
              <a:spcBef>
                <a:spcPts val="0"/>
              </a:spcBef>
              <a:buClr>
                <a:schemeClr val="accent6"/>
              </a:buClr>
              <a:buSzPts val="1328"/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3058"/>
                </a:solidFill>
                <a:latin typeface="Arial"/>
                <a:ea typeface="Arial"/>
                <a:cs typeface="Arial"/>
                <a:sym typeface="Arial"/>
              </a:rPr>
              <a:t>банк присылает уведомление </a:t>
            </a:r>
            <a:br>
              <a:rPr lang="ru-RU" sz="1600" b="1" dirty="0">
                <a:solidFill>
                  <a:srgbClr val="003058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600" b="1" dirty="0">
                <a:solidFill>
                  <a:srgbClr val="003058"/>
                </a:solidFill>
                <a:latin typeface="Arial"/>
                <a:ea typeface="Arial"/>
                <a:cs typeface="Arial"/>
                <a:sym typeface="Arial"/>
              </a:rPr>
              <a:t>«второй руке» </a:t>
            </a:r>
          </a:p>
          <a:p>
            <a:pPr marL="0" lvl="0" indent="0" algn="l">
              <a:spcBef>
                <a:spcPts val="0"/>
              </a:spcBef>
              <a:buClr>
                <a:schemeClr val="accent6"/>
              </a:buClr>
              <a:buSzPts val="1328"/>
            </a:pPr>
            <a:endParaRPr lang="ru-RU" sz="1600" b="1" dirty="0">
              <a:solidFill>
                <a:srgbClr val="00305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lvl="0" indent="-285750" algn="l">
              <a:spcBef>
                <a:spcPts val="0"/>
              </a:spcBef>
              <a:buClr>
                <a:schemeClr val="accent6"/>
              </a:buClr>
              <a:buSzPts val="1328"/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3058"/>
                </a:solidFill>
                <a:latin typeface="Arial"/>
                <a:ea typeface="Arial"/>
                <a:cs typeface="Arial"/>
                <a:sym typeface="Arial"/>
              </a:rPr>
              <a:t>«вторая рука» должна подтвердить </a:t>
            </a:r>
            <a:br>
              <a:rPr lang="ru-RU" sz="1600" b="1" dirty="0">
                <a:solidFill>
                  <a:srgbClr val="003058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600" b="1" dirty="0">
                <a:solidFill>
                  <a:srgbClr val="003058"/>
                </a:solidFill>
                <a:latin typeface="Arial"/>
                <a:ea typeface="Arial"/>
                <a:cs typeface="Arial"/>
                <a:sym typeface="Arial"/>
              </a:rPr>
              <a:t>ваш перевод или снятие </a:t>
            </a:r>
            <a:br>
              <a:rPr lang="ru-RU" sz="1600" b="1" dirty="0">
                <a:solidFill>
                  <a:srgbClr val="003058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600" b="1" dirty="0">
                <a:solidFill>
                  <a:srgbClr val="003058"/>
                </a:solidFill>
                <a:latin typeface="Arial"/>
                <a:ea typeface="Arial"/>
                <a:cs typeface="Arial"/>
                <a:sym typeface="Arial"/>
              </a:rPr>
              <a:t>в течение </a:t>
            </a:r>
            <a:r>
              <a:rPr lang="ru-RU" sz="1600" b="1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12 часов</a:t>
            </a:r>
          </a:p>
          <a:p>
            <a: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None/>
            </a:pPr>
            <a:endParaRPr sz="1600" b="1" dirty="0">
              <a:solidFill>
                <a:srgbClr val="00305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None/>
            </a:pPr>
            <a:endParaRPr sz="1500" b="1" dirty="0">
              <a:solidFill>
                <a:srgbClr val="00305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0" name="Google Shape;310;g37ab6677509_0_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0637"/>
            <a:ext cx="9143998" cy="850901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g37ab6677509_0_27"/>
          <p:cNvSpPr txBox="1">
            <a:spLocks noGrp="1"/>
          </p:cNvSpPr>
          <p:nvPr>
            <p:ph type="ctrTitle"/>
          </p:nvPr>
        </p:nvSpPr>
        <p:spPr>
          <a:xfrm>
            <a:off x="298374" y="820228"/>
            <a:ext cx="4896000" cy="5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sz="2800" dirty="0">
                <a:latin typeface="Arial"/>
                <a:ea typeface="Arial"/>
                <a:cs typeface="Arial"/>
                <a:sym typeface="Arial"/>
              </a:rPr>
              <a:t>Сервис «Второй руки»</a:t>
            </a:r>
            <a:endParaRPr dirty="0"/>
          </a:p>
        </p:txBody>
      </p:sp>
      <p:pic>
        <p:nvPicPr>
          <p:cNvPr id="312" name="Google Shape;312;g37ab6677509_0_27"/>
          <p:cNvPicPr preferRelativeResize="0"/>
          <p:nvPr/>
        </p:nvPicPr>
        <p:blipFill>
          <a:blip r:embed="rId4">
            <a:alphaModFix/>
          </a:blip>
          <a:srcRect t="2397"/>
          <a:stretch>
            <a:fillRect/>
          </a:stretch>
        </p:blipFill>
        <p:spPr>
          <a:xfrm>
            <a:off x="4835874" y="1735358"/>
            <a:ext cx="3935796" cy="26154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2_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1250</Words>
  <Application>Microsoft Office PowerPoint</Application>
  <PresentationFormat>Экран (16:9)</PresentationFormat>
  <Paragraphs>226</Paragraphs>
  <Slides>34</Slides>
  <Notes>34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34</vt:i4>
      </vt:variant>
    </vt:vector>
  </HeadingPairs>
  <TitlesOfParts>
    <vt:vector size="39" baseType="lpstr">
      <vt:lpstr>Arial</vt:lpstr>
      <vt:lpstr>Calibri</vt:lpstr>
      <vt:lpstr>2_Тема Office</vt:lpstr>
      <vt:lpstr>3_Тема Office</vt:lpstr>
      <vt:lpstr>Тема Office</vt:lpstr>
      <vt:lpstr>Самое важное о мошенниках за 30 минут</vt:lpstr>
      <vt:lpstr>Презентация PowerPoint</vt:lpstr>
      <vt:lpstr>Презентация PowerPoint</vt:lpstr>
      <vt:lpstr>Самозапрет на кредиты</vt:lpstr>
      <vt:lpstr>Как работает самозапрет?</vt:lpstr>
      <vt:lpstr>«Период охлаждения» на кредит/займ</vt:lpstr>
      <vt:lpstr>Запрет на снятие наличных</vt:lpstr>
      <vt:lpstr>Запрет на снятие наличных</vt:lpstr>
      <vt:lpstr>Сервис «Второй руки»</vt:lpstr>
      <vt:lpstr>Подключение «Второй руки»</vt:lpstr>
      <vt:lpstr>Как защитить  мессенджеры от взлома</vt:lpstr>
      <vt:lpstr>Презентация PowerPoint</vt:lpstr>
      <vt:lpstr>Презентация PowerPoint</vt:lpstr>
      <vt:lpstr>настройки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БЛАГОДАРЮ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Paradox07</dc:creator>
  <cp:lastModifiedBy>Валиева Светлана Масхутовна</cp:lastModifiedBy>
  <cp:revision>18</cp:revision>
  <dcterms:created xsi:type="dcterms:W3CDTF">2022-09-01T11:50:34Z</dcterms:created>
  <dcterms:modified xsi:type="dcterms:W3CDTF">2025-09-10T06:56:47Z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2025-07-21T12:04:01Z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0c7e2389-238d-44b7-a0a8-d7a61daf5d7f</vt:lpwstr>
  </property>
  <property fmtid="{D5CDD505-2E9C-101B-9397-08002B2CF9AE}" pid="7" name="MSIP_Label_defa4170-0d19-0005-0004-bc88714345d2_ActionId">
    <vt:lpwstr>c3c58136-cb21-4a92-99e8-7d9b6ea6dff6</vt:lpwstr>
  </property>
  <property fmtid="{D5CDD505-2E9C-101B-9397-08002B2CF9AE}" pid="8" name="MSIP_Label_defa4170-0d19-0005-0004-bc88714345d2_ContentBits">
    <vt:lpwstr>0</vt:lpwstr>
  </property>
  <property fmtid="{D5CDD505-2E9C-101B-9397-08002B2CF9AE}" pid="9" name="MSIP_Label_defa4170-0d19-0005-0004-bc88714345d2_Tag">
    <vt:lpwstr>50, 3, 0, 1</vt:lpwstr>
  </property>
</Properties>
</file>